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26"/>
  </p:notesMasterIdLst>
  <p:sldIdLst>
    <p:sldId id="2147472978" r:id="rId6"/>
    <p:sldId id="2147472981" r:id="rId7"/>
    <p:sldId id="2147473006" r:id="rId8"/>
    <p:sldId id="2147472983" r:id="rId9"/>
    <p:sldId id="2147473007" r:id="rId10"/>
    <p:sldId id="2147472988" r:id="rId11"/>
    <p:sldId id="2147472989" r:id="rId12"/>
    <p:sldId id="2147472990" r:id="rId13"/>
    <p:sldId id="2147472991" r:id="rId14"/>
    <p:sldId id="2147472993" r:id="rId15"/>
    <p:sldId id="2147472994" r:id="rId16"/>
    <p:sldId id="2147472985" r:id="rId17"/>
    <p:sldId id="2147472996" r:id="rId18"/>
    <p:sldId id="2147472997" r:id="rId19"/>
    <p:sldId id="2147472998" r:id="rId20"/>
    <p:sldId id="2147473001" r:id="rId21"/>
    <p:sldId id="2147472992" r:id="rId22"/>
    <p:sldId id="2147472986" r:id="rId23"/>
    <p:sldId id="2147473002" r:id="rId24"/>
    <p:sldId id="2147472999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CF72"/>
    <a:srgbClr val="FDFDFD"/>
    <a:srgbClr val="F3FFFF"/>
    <a:srgbClr val="DEB4B1"/>
    <a:srgbClr val="E69169"/>
    <a:srgbClr val="BE6A64"/>
    <a:srgbClr val="B3C8D5"/>
    <a:srgbClr val="B99E5A"/>
    <a:srgbClr val="0468B1"/>
    <a:srgbClr val="105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lgantamir Khaltar" userId="2dd185ca-3e05-4b1b-b345-f594db9faaad" providerId="ADAL" clId="{21D059AE-EA29-47B0-916C-CACBB31511C7}"/>
    <pc:docChg chg="delSld modSld">
      <pc:chgData name="Bulgantamir Khaltar" userId="2dd185ca-3e05-4b1b-b345-f594db9faaad" providerId="ADAL" clId="{21D059AE-EA29-47B0-916C-CACBB31511C7}" dt="2026-08-13T05:58:05.608" v="4" actId="6549"/>
      <pc:docMkLst>
        <pc:docMk/>
      </pc:docMkLst>
      <pc:sldChg chg="modSp mod">
        <pc:chgData name="Bulgantamir Khaltar" userId="2dd185ca-3e05-4b1b-b345-f594db9faaad" providerId="ADAL" clId="{21D059AE-EA29-47B0-916C-CACBB31511C7}" dt="2026-08-13T05:58:05.608" v="4" actId="6549"/>
        <pc:sldMkLst>
          <pc:docMk/>
          <pc:sldMk cId="666372955" sldId="2147472981"/>
        </pc:sldMkLst>
        <pc:graphicFrameChg chg="modGraphic">
          <ac:chgData name="Bulgantamir Khaltar" userId="2dd185ca-3e05-4b1b-b345-f594db9faaad" providerId="ADAL" clId="{21D059AE-EA29-47B0-916C-CACBB31511C7}" dt="2026-08-13T05:58:05.608" v="4" actId="6549"/>
          <ac:graphicFrameMkLst>
            <pc:docMk/>
            <pc:sldMk cId="666372955" sldId="2147472981"/>
            <ac:graphicFrameMk id="67" creationId="{7CDEAE38-CC47-2477-2DF0-CB1D7B3A208D}"/>
          </ac:graphicFrameMkLst>
        </pc:graphicFrameChg>
      </pc:sldChg>
      <pc:sldChg chg="del">
        <pc:chgData name="Bulgantamir Khaltar" userId="2dd185ca-3e05-4b1b-b345-f594db9faaad" providerId="ADAL" clId="{21D059AE-EA29-47B0-916C-CACBB31511C7}" dt="2026-08-13T05:57:26.970" v="3" actId="47"/>
        <pc:sldMkLst>
          <pc:docMk/>
          <pc:sldMk cId="4171202076" sldId="2147473004"/>
        </pc:sldMkLst>
      </pc:sldChg>
      <pc:sldChg chg="del">
        <pc:chgData name="Bulgantamir Khaltar" userId="2dd185ca-3e05-4b1b-b345-f594db9faaad" providerId="ADAL" clId="{21D059AE-EA29-47B0-916C-CACBB31511C7}" dt="2026-08-13T03:56:23.206" v="0" actId="47"/>
        <pc:sldMkLst>
          <pc:docMk/>
          <pc:sldMk cId="3469238029" sldId="2147473005"/>
        </pc:sldMkLst>
      </pc:sldChg>
      <pc:sldChg chg="del">
        <pc:chgData name="Bulgantamir Khaltar" userId="2dd185ca-3e05-4b1b-b345-f594db9faaad" providerId="ADAL" clId="{21D059AE-EA29-47B0-916C-CACBB31511C7}" dt="2026-08-13T05:57:23.737" v="2" actId="47"/>
        <pc:sldMkLst>
          <pc:docMk/>
          <pc:sldMk cId="3123749154" sldId="2147473008"/>
        </pc:sldMkLst>
      </pc:sldChg>
      <pc:sldChg chg="del">
        <pc:chgData name="Bulgantamir Khaltar" userId="2dd185ca-3e05-4b1b-b345-f594db9faaad" providerId="ADAL" clId="{21D059AE-EA29-47B0-916C-CACBB31511C7}" dt="2026-08-13T03:56:45.803" v="1" actId="47"/>
        <pc:sldMkLst>
          <pc:docMk/>
          <pc:sldMk cId="948944540" sldId="214747300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\Desktop\Non%20Energy%20negtgeh\NDC3.0%20MITIGATION%20TARGET%20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Emission reduction</c:v>
                </c:pt>
              </c:strCache>
            </c:strRef>
          </c:tx>
          <c:spPr>
            <a:solidFill>
              <a:srgbClr val="AFD740"/>
            </a:solidFill>
          </c:spPr>
          <c:explosion val="4"/>
          <c:dPt>
            <c:idx val="0"/>
            <c:bubble3D val="0"/>
            <c:spPr>
              <a:solidFill>
                <a:srgbClr val="E97132"/>
              </a:solidFill>
            </c:spPr>
            <c:extLst>
              <c:ext xmlns:c16="http://schemas.microsoft.com/office/drawing/2014/chart" uri="{C3380CC4-5D6E-409C-BE32-E72D297353CC}">
                <c16:uniqueId val="{00000001-00B0-4A09-AFBB-93EDDCDF121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0B0-4A09-AFBB-93EDDCDF121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48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B0-4A09-AFBB-93EDDCDF1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66038907042386"/>
          <c:y val="7.4307596481439142E-2"/>
          <c:w val="0.81828599037268746"/>
          <c:h val="0.62695968060413731"/>
        </c:manualLayout>
      </c:layout>
      <c:lineChart>
        <c:grouping val="standard"/>
        <c:varyColors val="0"/>
        <c:ser>
          <c:idx val="0"/>
          <c:order val="0"/>
          <c:tx>
            <c:strRef>
              <c:f>'NDC3.0_uncond+forest (2)'!$A$2</c:f>
              <c:strCache>
                <c:ptCount val="1"/>
                <c:pt idx="0">
                  <c:v>Хүлэмжийн хийн ялгарал, шингээлтийн суурь сценари</c:v>
                </c:pt>
              </c:strCache>
            </c:strRef>
          </c:tx>
          <c:spPr>
            <a:ln w="38100" cap="flat" cmpd="sng" algn="ctr">
              <a:solidFill>
                <a:srgbClr val="00B0F0"/>
              </a:solidFill>
              <a:miter lim="800000"/>
            </a:ln>
            <a:effectLst/>
          </c:spPr>
          <c:marker>
            <c:symbol val="none"/>
          </c:marker>
          <c:cat>
            <c:numRef>
              <c:f>'NDC3.0_uncond+forest (2)'!$B$1:$AA$1</c:f>
              <c:numCache>
                <c:formatCode>General</c:formatCode>
                <c:ptCount val="2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</c:numCache>
            </c:numRef>
          </c:cat>
          <c:val>
            <c:numRef>
              <c:f>'NDC3.0_uncond+forest (2)'!$B$2:$AA$2</c:f>
              <c:numCache>
                <c:formatCode>#,##0.00</c:formatCode>
                <c:ptCount val="26"/>
                <c:pt idx="0">
                  <c:v>2877.9970948241862</c:v>
                </c:pt>
                <c:pt idx="1">
                  <c:v>5749.7046474477465</c:v>
                </c:pt>
                <c:pt idx="2">
                  <c:v>8742.8580017635213</c:v>
                </c:pt>
                <c:pt idx="3">
                  <c:v>10731.424014035714</c:v>
                </c:pt>
                <c:pt idx="4">
                  <c:v>15724.58257691413</c:v>
                </c:pt>
                <c:pt idx="5">
                  <c:v>19031.498373700855</c:v>
                </c:pt>
                <c:pt idx="6">
                  <c:v>21746.851605804601</c:v>
                </c:pt>
                <c:pt idx="7">
                  <c:v>24719.773961589097</c:v>
                </c:pt>
                <c:pt idx="8">
                  <c:v>25962.193984756581</c:v>
                </c:pt>
                <c:pt idx="9">
                  <c:v>28564.814989052393</c:v>
                </c:pt>
                <c:pt idx="10">
                  <c:v>27091.539509998514</c:v>
                </c:pt>
                <c:pt idx="11">
                  <c:v>28380.721938312203</c:v>
                </c:pt>
                <c:pt idx="12">
                  <c:v>31151.537433466769</c:v>
                </c:pt>
                <c:pt idx="13">
                  <c:v>32098.135164655163</c:v>
                </c:pt>
                <c:pt idx="14">
                  <c:v>31551.576055902187</c:v>
                </c:pt>
                <c:pt idx="15">
                  <c:v>34408.662642607844</c:v>
                </c:pt>
                <c:pt idx="16">
                  <c:v>37173.167358472128</c:v>
                </c:pt>
                <c:pt idx="17">
                  <c:v>39227.69768712722</c:v>
                </c:pt>
                <c:pt idx="18">
                  <c:v>40994.859158782885</c:v>
                </c:pt>
                <c:pt idx="19">
                  <c:v>43822.54550583323</c:v>
                </c:pt>
                <c:pt idx="20">
                  <c:v>46253.472234973058</c:v>
                </c:pt>
                <c:pt idx="21">
                  <c:v>48428.705410232396</c:v>
                </c:pt>
                <c:pt idx="22">
                  <c:v>50710.251572258458</c:v>
                </c:pt>
                <c:pt idx="23">
                  <c:v>53418.832183413062</c:v>
                </c:pt>
                <c:pt idx="24">
                  <c:v>56290.176843865716</c:v>
                </c:pt>
                <c:pt idx="25">
                  <c:v>58295.612043447858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EF-4416-8E98-C2BC3AFBBB36}"/>
            </c:ext>
          </c:extLst>
        </c:ser>
        <c:ser>
          <c:idx val="1"/>
          <c:order val="1"/>
          <c:tx>
            <c:strRef>
              <c:f>'NDC3.0_uncond+forest (2)'!$A$3</c:f>
              <c:strCache>
                <c:ptCount val="1"/>
                <c:pt idx="0">
                  <c:v>ХХЯ-ыг бууруулах, шингээлтийг нэмэгдүүлэх сценари </c:v>
                </c:pt>
              </c:strCache>
            </c:strRef>
          </c:tx>
          <c:spPr>
            <a:ln w="38100" cap="flat" cmpd="sng" algn="ctr">
              <a:solidFill>
                <a:schemeClr val="accent2"/>
              </a:solidFill>
              <a:miter lim="800000"/>
            </a:ln>
            <a:effectLst/>
          </c:spPr>
          <c:marker>
            <c:symbol val="none"/>
          </c:marker>
          <c:cat>
            <c:numRef>
              <c:f>'NDC3.0_uncond+forest (2)'!$B$1:$AA$1</c:f>
              <c:numCache>
                <c:formatCode>General</c:formatCode>
                <c:ptCount val="2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</c:numCache>
            </c:numRef>
          </c:cat>
          <c:val>
            <c:numRef>
              <c:f>'NDC3.0_uncond+forest (2)'!$B$3:$AA$3</c:f>
              <c:numCache>
                <c:formatCode>#,##0.00</c:formatCode>
                <c:ptCount val="26"/>
                <c:pt idx="0">
                  <c:v>2877.9970948241862</c:v>
                </c:pt>
                <c:pt idx="1">
                  <c:v>5749.7046474477465</c:v>
                </c:pt>
                <c:pt idx="2">
                  <c:v>8742.8580017635213</c:v>
                </c:pt>
                <c:pt idx="3">
                  <c:v>10731.424014035714</c:v>
                </c:pt>
                <c:pt idx="4">
                  <c:v>15724.58257691413</c:v>
                </c:pt>
                <c:pt idx="5">
                  <c:v>19031.498373700855</c:v>
                </c:pt>
                <c:pt idx="6">
                  <c:v>21746.851605804601</c:v>
                </c:pt>
                <c:pt idx="7">
                  <c:v>24719.773961589097</c:v>
                </c:pt>
                <c:pt idx="8">
                  <c:v>25962.193984756581</c:v>
                </c:pt>
                <c:pt idx="9">
                  <c:v>28564.814989052393</c:v>
                </c:pt>
                <c:pt idx="10">
                  <c:v>27091.539509998522</c:v>
                </c:pt>
                <c:pt idx="11">
                  <c:v>28380.721938312203</c:v>
                </c:pt>
                <c:pt idx="12">
                  <c:v>31151.537433466769</c:v>
                </c:pt>
                <c:pt idx="13">
                  <c:v>32098.135164655163</c:v>
                </c:pt>
                <c:pt idx="14">
                  <c:v>31551.576055902187</c:v>
                </c:pt>
                <c:pt idx="15">
                  <c:v>31529.904178997589</c:v>
                </c:pt>
                <c:pt idx="16">
                  <c:v>31573.703450358033</c:v>
                </c:pt>
                <c:pt idx="17">
                  <c:v>29595.743677945648</c:v>
                </c:pt>
                <c:pt idx="18">
                  <c:v>29434.451466802962</c:v>
                </c:pt>
                <c:pt idx="19">
                  <c:v>30109.503190386858</c:v>
                </c:pt>
                <c:pt idx="20">
                  <c:v>29469.44015818047</c:v>
                </c:pt>
                <c:pt idx="21">
                  <c:v>30076.244492555095</c:v>
                </c:pt>
                <c:pt idx="22">
                  <c:v>30836.109828204135</c:v>
                </c:pt>
                <c:pt idx="23">
                  <c:v>30908.60787055633</c:v>
                </c:pt>
                <c:pt idx="24">
                  <c:v>31807.178746747573</c:v>
                </c:pt>
                <c:pt idx="25">
                  <c:v>31583.288970382706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EF-4416-8E98-C2BC3AFBBB36}"/>
            </c:ext>
          </c:extLst>
        </c:ser>
        <c:ser>
          <c:idx val="2"/>
          <c:order val="2"/>
          <c:tx>
            <c:strRef>
              <c:f>'NDC3.0_uncond+forest (2)'!$A$4</c:f>
              <c:strCache>
                <c:ptCount val="1"/>
                <c:pt idx="0">
                  <c:v>ХХЯ-ыг бууруулах, шингээлтийг нэмэгдүүлэх сценари  (Нөхцөлт арга хэмжээг тооцсон)</c:v>
                </c:pt>
              </c:strCache>
            </c:strRef>
          </c:tx>
          <c:spPr>
            <a:ln w="38100" cap="flat" cmpd="sng" algn="ctr">
              <a:solidFill>
                <a:srgbClr val="FFC000"/>
              </a:solidFill>
              <a:miter lim="800000"/>
            </a:ln>
            <a:effectLst/>
          </c:spPr>
          <c:marker>
            <c:symbol val="none"/>
          </c:marker>
          <c:cat>
            <c:numRef>
              <c:f>'NDC3.0_uncond+forest (2)'!$B$1:$AA$1</c:f>
              <c:numCache>
                <c:formatCode>General</c:formatCode>
                <c:ptCount val="2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</c:numCache>
            </c:numRef>
          </c:cat>
          <c:val>
            <c:numRef>
              <c:f>'NDC3.0_uncond+forest (2)'!$B$4:$AA$4</c:f>
              <c:numCache>
                <c:formatCode>#,##0.00</c:formatCode>
                <c:ptCount val="26"/>
                <c:pt idx="0">
                  <c:v>2877.9970948241862</c:v>
                </c:pt>
                <c:pt idx="1">
                  <c:v>5749.7046474477465</c:v>
                </c:pt>
                <c:pt idx="2">
                  <c:v>8742.8580017635213</c:v>
                </c:pt>
                <c:pt idx="3">
                  <c:v>10731.424014035714</c:v>
                </c:pt>
                <c:pt idx="4">
                  <c:v>15724.58257691413</c:v>
                </c:pt>
                <c:pt idx="5">
                  <c:v>19031.498373700855</c:v>
                </c:pt>
                <c:pt idx="6">
                  <c:v>21746.851605804601</c:v>
                </c:pt>
                <c:pt idx="7">
                  <c:v>24719.773961589097</c:v>
                </c:pt>
                <c:pt idx="8">
                  <c:v>25962.193984756581</c:v>
                </c:pt>
                <c:pt idx="9">
                  <c:v>28564.814989052393</c:v>
                </c:pt>
                <c:pt idx="10">
                  <c:v>27091.539509998522</c:v>
                </c:pt>
                <c:pt idx="11">
                  <c:v>28380.721938312203</c:v>
                </c:pt>
                <c:pt idx="12">
                  <c:v>31151.537433466769</c:v>
                </c:pt>
                <c:pt idx="13">
                  <c:v>32098.135164655163</c:v>
                </c:pt>
                <c:pt idx="14">
                  <c:v>31551.576055902187</c:v>
                </c:pt>
                <c:pt idx="15">
                  <c:v>31514.418645568163</c:v>
                </c:pt>
                <c:pt idx="16">
                  <c:v>31052.813587604742</c:v>
                </c:pt>
                <c:pt idx="17">
                  <c:v>29038.564321583443</c:v>
                </c:pt>
                <c:pt idx="18">
                  <c:v>28810.442370948276</c:v>
                </c:pt>
                <c:pt idx="19">
                  <c:v>29453.151497096071</c:v>
                </c:pt>
                <c:pt idx="20">
                  <c:v>28506.356573026358</c:v>
                </c:pt>
                <c:pt idx="21">
                  <c:v>29072.772591145935</c:v>
                </c:pt>
                <c:pt idx="22">
                  <c:v>29738.53133080234</c:v>
                </c:pt>
                <c:pt idx="23">
                  <c:v>29765.196529849632</c:v>
                </c:pt>
                <c:pt idx="24">
                  <c:v>30567.57584310828</c:v>
                </c:pt>
                <c:pt idx="25">
                  <c:v>30294.411640099312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EF-4416-8E98-C2BC3AFBBB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8752656"/>
        <c:axId val="758751216"/>
      </c:lineChart>
      <c:catAx>
        <c:axId val="758752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pPr>
            <a:endParaRPr lang="mn-MN"/>
          </a:p>
        </c:txPr>
        <c:crossAx val="758751216"/>
        <c:crosses val="autoZero"/>
        <c:auto val="1"/>
        <c:lblAlgn val="ctr"/>
        <c:lblOffset val="100"/>
        <c:tickLblSkip val="5"/>
        <c:noMultiLvlLbl val="0"/>
      </c:catAx>
      <c:valAx>
        <c:axId val="758751216"/>
        <c:scaling>
          <c:orientation val="minMax"/>
          <c:max val="6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mn-MN">
                    <a:solidFill>
                      <a:schemeClr val="bg1"/>
                    </a:solidFill>
                  </a:rPr>
                  <a:t>ХүХ ялгарал, мян.тн </a:t>
                </a:r>
                <a:r>
                  <a:rPr lang="en-GB">
                    <a:solidFill>
                      <a:schemeClr val="bg1"/>
                    </a:solidFill>
                  </a:rPr>
                  <a:t> CO2-</a:t>
                </a:r>
                <a:r>
                  <a:rPr lang="mn-MN">
                    <a:solidFill>
                      <a:schemeClr val="bg1"/>
                    </a:solidFill>
                  </a:rPr>
                  <a:t>экв</a:t>
                </a:r>
                <a:r>
                  <a:rPr lang="en-GB">
                    <a:solidFill>
                      <a:schemeClr val="bg1"/>
                    </a:solidFill>
                  </a:rPr>
                  <a:t>.</a:t>
                </a:r>
                <a:endParaRPr lang="en-US">
                  <a:solidFill>
                    <a:schemeClr val="bg1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194770430347312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pPr>
            <a:endParaRPr lang="mn-MN"/>
          </a:p>
        </c:txPr>
        <c:crossAx val="75875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299579831677324"/>
          <c:y val="0.77403881753074211"/>
          <c:w val="0.79927219867012567"/>
          <c:h val="0.225961182469257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Roboto" pitchFamily="2" charset="0"/>
              <a:ea typeface="Roboto" pitchFamily="2" charset="0"/>
              <a:cs typeface="+mn-cs"/>
            </a:defRPr>
          </a:pPr>
          <a:endParaRPr lang="mn-M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mn-M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11E5F-AA29-4FE6-85E0-75E5F474F80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8606D-6E19-46FB-8B03-DB9E5185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19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67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FCD6A-690F-361A-5507-9D7A3D540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8FE68-CF34-B4FF-92B2-3EF644040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6F7395-B881-C570-F09F-FBE60D0EC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9BABB-86AD-F934-B59D-7ADFA6A53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18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746BC-E204-6F3B-A7F2-31A34A08A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377607-2195-815F-338F-F23B31687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28D641-8586-4091-ED05-4784EF391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45879-BB6E-C0F0-E41B-985A6FD7A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52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n-MN"/>
              <a:t>Хүлэмжийн хийн ялгарлыг бууруулах, шингээлтийг нэмэгдүүлэх, эсвэл урьдчилан сэргийлэх төслүүдийг олон улсын стандарын дагуу хэмжиж баталгаажуулснаар нэгж буюу кредит бий болно. </a:t>
            </a:r>
            <a:r>
              <a:rPr lang="en-US"/>
              <a:t> </a:t>
            </a:r>
            <a:r>
              <a:rPr lang="mn-MN"/>
              <a:t>Төсөл хэрэгжүүлэгч энэхүү кредитээ өөр өндөр ХХЯ-тай ААН-д арилжаалан худалдаалах тогтолцоог карбон зах зээл гэнэ.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75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30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65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5BEF-B6E2-5DD8-A809-5DA4692DF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28A309-3207-6004-C84D-783967A2C5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5ED6EB-096F-6400-18DC-6EB59C11B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8AF0-487F-C6E1-1127-8B196D8D83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52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C5D2B-A0DC-25F4-83F5-54CCC2C4F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088D1-FBA6-387E-F8C4-90EE5B24CC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77888-2E5D-7135-EA77-226942DE1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671BE-B6FA-DA67-3891-A65C45EFB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74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EE690-CA53-F979-4104-5077D0F9B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4A7AA-8CA4-2603-0128-DF891BD0D1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97E5FD-FD14-3002-DD0E-C4F2030781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783BD-A9D9-02C5-17B9-F4F7500ABB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67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F336D-EF98-BF5B-048E-0B2254FEE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E6D57-594A-DEC1-A4EA-50D973078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483CF0-BF74-F317-0E0B-E16678AD8E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/>
              <a:t>https://carboncredits.com/amazons-carbon-emissions-take-a-green-turn-toward-2040-net-zero-with-renewable-energy/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C30E8-5FB0-D357-2C9A-32624458B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5FA50-18BB-465F-A8B6-B660F3029D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6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E9C4F-72EC-CBA7-CB86-BEE905BCF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F5472-0616-1F04-0D59-AA4DE9523B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D3D43-934E-E020-38F1-E04F6538BC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0AD68-485C-0B50-2F7B-5333F488D9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8606D-6E19-46FB-8B03-DB9E5185FF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9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9897BB-544F-DB40-916D-E699BFE89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FFDE2-8BE8-134F-8FBB-D25EA4B106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1BAE43-6D00-C276-D860-C763495C42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25326" y="130989"/>
            <a:ext cx="2763676" cy="192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9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6A90407-D02D-9F49-8A2C-3443310CF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12AB11C-65A4-2C46-ACEE-025A020E41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8794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4AA332-FE98-6182-6A13-41680C06CD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26542" y="1782116"/>
            <a:ext cx="4738916" cy="329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82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985A5-42B4-FD63-25D8-E1E4CB93BD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56143" y="465386"/>
            <a:ext cx="2452902" cy="129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88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9772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2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25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894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5292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742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52638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26381"/>
            <a:ext cx="3932237" cy="43426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059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4C4D4-802E-2347-A4FC-6A9012223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BFDC-A994-AD4B-8006-8BE297E19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3620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580322"/>
            <a:ext cx="6172200" cy="42807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80322"/>
            <a:ext cx="3932237" cy="4288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6869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6C9E47-0C55-253A-5B4A-2EAFCF43C2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9825" y="2195570"/>
            <a:ext cx="4672349" cy="246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9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534BF-BA1E-1846-B924-65738778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AF2E7-0A7D-B14F-B007-ECC60D07A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5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5D329-20D7-5244-9816-8F465848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CACC6-9DDE-4C42-87A0-EC6DDA6B6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77C9A-7AD3-FC4A-AE43-9DBECDB1F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22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36A5-4EC3-5D40-8022-46415D71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DD21-82F0-4347-AB80-2B2A91487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F27A1-F045-FD42-ACC3-1891D3FEA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3B6B0-4677-8D4A-8F66-6FF3D4FC7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DF6565-EC61-5943-B590-EA91238FE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63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60429-474A-124A-AF5F-D5EA76CE6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875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71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D3FB-3539-C04E-A4E7-3B6421E73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13089"/>
            <a:ext cx="6172200" cy="4447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EE39B9-1F22-3849-9230-C29893CEE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21027"/>
            <a:ext cx="3932237" cy="4447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30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B74AB4-6D80-EB4B-AFBF-5CF857ED5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62516"/>
            <a:ext cx="6172200" cy="43985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D8A52-F304-1044-B776-671CDC89C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70454"/>
            <a:ext cx="3932237" cy="43985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808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910C77-33BF-D743-87B2-BC46CCA5DD8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6044D-1EB9-FF42-A7C9-DF535F40D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9472555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8E220-7325-B14C-B1BB-009F2909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72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34E456-D499-AB47-AD23-1C93058AD751}"/>
              </a:ext>
            </a:extLst>
          </p:cNvPr>
          <p:cNvSpPr txBox="1"/>
          <p:nvPr userDrawn="1"/>
        </p:nvSpPr>
        <p:spPr>
          <a:xfrm>
            <a:off x="7820687" y="6513183"/>
            <a:ext cx="3945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>
                <a:solidFill>
                  <a:schemeClr val="tx1">
                    <a:alpha val="75000"/>
                  </a:schemeClr>
                </a:solidFill>
              </a:rPr>
              <a:t>UNITED NATIONS DEVELOPMENT PROGRAMME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B61734-B5FB-41C3-F949-C7F1A563425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903251" y="-140765"/>
            <a:ext cx="2086090" cy="144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2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1958FA5-E4DB-B34C-9943-858EA151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9448511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070596-D987-644D-87F0-1FF9E4EF055A}"/>
              </a:ext>
            </a:extLst>
          </p:cNvPr>
          <p:cNvSpPr txBox="1"/>
          <p:nvPr userDrawn="1"/>
        </p:nvSpPr>
        <p:spPr>
          <a:xfrm>
            <a:off x="7820687" y="6513183"/>
            <a:ext cx="3945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>
                <a:solidFill>
                  <a:schemeClr val="tx1">
                    <a:alpha val="75000"/>
                  </a:schemeClr>
                </a:solidFill>
              </a:rPr>
              <a:t>UNITED NATIONS DEVELOPMENT PROGRAMME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0EB1B3-6BC0-9C9F-167A-67C526BCAAE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84277" y="90901"/>
            <a:ext cx="1902653" cy="100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3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hyperlink" Target="https://unepccc.org/article-6-pipelin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hyperlink" Target="https://article6pipeline.unepccc.org/cooperation?view=a6p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jpeg"/><Relationship Id="rId18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34.pn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image" Target="../media/image7.jpe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jpe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/>
          <p:cNvGrpSpPr/>
          <p:nvPr/>
        </p:nvGrpSpPr>
        <p:grpSpPr>
          <a:xfrm>
            <a:off x="-3" y="218602"/>
            <a:ext cx="12192000" cy="6954441"/>
            <a:chOff x="0" y="-38100"/>
            <a:chExt cx="4816593" cy="27474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/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8" name="Freeform 48"/>
          <p:cNvSpPr/>
          <p:nvPr/>
        </p:nvSpPr>
        <p:spPr>
          <a:xfrm>
            <a:off x="7446435" y="81531"/>
            <a:ext cx="1619283" cy="1086104"/>
          </a:xfrm>
          <a:custGeom>
            <a:avLst/>
            <a:gdLst/>
            <a:ahLst/>
            <a:cxnLst/>
            <a:rect l="l" t="t" r="r" b="b"/>
            <a:pathLst>
              <a:path w="2428924" h="1629156">
                <a:moveTo>
                  <a:pt x="0" y="0"/>
                </a:moveTo>
                <a:lnTo>
                  <a:pt x="2428923" y="0"/>
                </a:lnTo>
                <a:lnTo>
                  <a:pt x="2428923" y="1629156"/>
                </a:lnTo>
                <a:lnTo>
                  <a:pt x="0" y="16291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9" name="Freeform 49"/>
          <p:cNvSpPr/>
          <p:nvPr/>
        </p:nvSpPr>
        <p:spPr>
          <a:xfrm>
            <a:off x="273781" y="189889"/>
            <a:ext cx="2264620" cy="895783"/>
          </a:xfrm>
          <a:custGeom>
            <a:avLst/>
            <a:gdLst/>
            <a:ahLst/>
            <a:cxnLst/>
            <a:rect l="l" t="t" r="r" b="b"/>
            <a:pathLst>
              <a:path w="3396930" h="1343674">
                <a:moveTo>
                  <a:pt x="0" y="0"/>
                </a:moveTo>
                <a:lnTo>
                  <a:pt x="3396929" y="0"/>
                </a:lnTo>
                <a:lnTo>
                  <a:pt x="3396929" y="1343675"/>
                </a:lnTo>
                <a:lnTo>
                  <a:pt x="0" y="13436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0" name="Freeform 50"/>
          <p:cNvSpPr/>
          <p:nvPr/>
        </p:nvSpPr>
        <p:spPr>
          <a:xfrm>
            <a:off x="3524083" y="166199"/>
            <a:ext cx="2926781" cy="943165"/>
          </a:xfrm>
          <a:custGeom>
            <a:avLst/>
            <a:gdLst/>
            <a:ahLst/>
            <a:cxnLst/>
            <a:rect l="l" t="t" r="r" b="b"/>
            <a:pathLst>
              <a:path w="4390172" h="1414748">
                <a:moveTo>
                  <a:pt x="0" y="0"/>
                </a:moveTo>
                <a:lnTo>
                  <a:pt x="4390172" y="0"/>
                </a:lnTo>
                <a:lnTo>
                  <a:pt x="4390172" y="1414748"/>
                </a:lnTo>
                <a:lnTo>
                  <a:pt x="0" y="14147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818" b="-81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1" name="TextBox 51"/>
          <p:cNvSpPr txBox="1"/>
          <p:nvPr/>
        </p:nvSpPr>
        <p:spPr>
          <a:xfrm>
            <a:off x="608197" y="2717801"/>
            <a:ext cx="10354555" cy="2004924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5500"/>
              </a:lnSpc>
            </a:pPr>
            <a:r>
              <a:rPr lang="mn-MN" sz="360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rPr>
              <a:t>“Монгол Улсад нүүрстөрөгчийн зах зээлийн бэлэн байдлыг бэхжүүлэх нь” төсөл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859BB-F266-7540-E05D-1E41EA963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DE4B0D-D5DE-3D30-F814-C1C075FFB8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5C4774-AC9F-7EBF-D690-1A6DD08D9603}"/>
              </a:ext>
            </a:extLst>
          </p:cNvPr>
          <p:cNvGrpSpPr/>
          <p:nvPr/>
        </p:nvGrpSpPr>
        <p:grpSpPr>
          <a:xfrm>
            <a:off x="0" y="223224"/>
            <a:ext cx="12192000" cy="6996283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97032AB-D10E-65BA-6804-AB1D3DED13C4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7562170-716F-C98E-56A1-C8EAF920BAFB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863D10E-0EEC-DE8C-5FBC-EDECA28A7352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08E5E76-C45D-87F4-F603-B6EB50EE54BF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2E1ECFE-F83D-ADB1-6158-CF00328B8484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43C2003A-F7E9-E665-0B40-F4B924F97E96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9A70DA8-4058-9AD9-44E8-AEBE4F5B72C3}"/>
              </a:ext>
            </a:extLst>
          </p:cNvPr>
          <p:cNvSpPr txBox="1"/>
          <p:nvPr/>
        </p:nvSpPr>
        <p:spPr>
          <a:xfrm>
            <a:off x="248797" y="406301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КАРБОН ЗАХ ЗЭЭЛИЙН ТӨРЛҮҮД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069EFFF-1757-55D2-0B35-79882680811D}"/>
              </a:ext>
            </a:extLst>
          </p:cNvPr>
          <p:cNvSpPr/>
          <p:nvPr/>
        </p:nvSpPr>
        <p:spPr>
          <a:xfrm>
            <a:off x="2493687" y="2899892"/>
            <a:ext cx="2394150" cy="3679065"/>
          </a:xfrm>
          <a:prstGeom prst="roundRect">
            <a:avLst/>
          </a:prstGeom>
          <a:solidFill>
            <a:schemeClr val="bg2"/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BA111429-4030-16DE-401D-815C81F55010}"/>
              </a:ext>
            </a:extLst>
          </p:cNvPr>
          <p:cNvCxnSpPr>
            <a:cxnSpLocks/>
            <a:stCxn id="13" idx="2"/>
            <a:endCxn id="27" idx="0"/>
          </p:cNvCxnSpPr>
          <p:nvPr/>
        </p:nvCxnSpPr>
        <p:spPr>
          <a:xfrm rot="16200000" flipH="1">
            <a:off x="4674509" y="1643754"/>
            <a:ext cx="456425" cy="2307652"/>
          </a:xfrm>
          <a:prstGeom prst="bentConnector3">
            <a:avLst>
              <a:gd name="adj1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207A2F-6844-48AE-CED2-C6B12C92769F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3732735" y="2683756"/>
            <a:ext cx="1650" cy="342018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A6B14F1-DF00-ECC9-A3EA-FC98BF9BE3B4}"/>
              </a:ext>
            </a:extLst>
          </p:cNvPr>
          <p:cNvSpPr/>
          <p:nvPr/>
        </p:nvSpPr>
        <p:spPr>
          <a:xfrm>
            <a:off x="2834495" y="2111478"/>
            <a:ext cx="1828800" cy="45789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b" anchorCtr="0">
            <a:noAutofit/>
          </a:bodyPr>
          <a:lstStyle/>
          <a:p>
            <a:pPr lvl="0" algn="ctr" defTabSz="711200"/>
            <a:r>
              <a:rPr lang="en-US" altLang="en-US" sz="1600" b="1" kern="1200" noProof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Олон</a:t>
            </a:r>
            <a:r>
              <a:rPr lang="en-US" altLang="en-US" sz="1600" b="1" kern="1200" noProof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 </a:t>
            </a:r>
            <a:r>
              <a:rPr lang="en-US" altLang="en-US" sz="1600" b="1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улсын</a:t>
            </a:r>
            <a:endParaRPr lang="en-US" altLang="en-US" sz="1600" b="1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ongolian Baiti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84238EE-AE12-60C2-7C17-DBFFD80F0028}"/>
              </a:ext>
            </a:extLst>
          </p:cNvPr>
          <p:cNvSpPr/>
          <p:nvPr/>
        </p:nvSpPr>
        <p:spPr>
          <a:xfrm>
            <a:off x="440055" y="3025775"/>
            <a:ext cx="1753870" cy="6665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14413"/>
              <a:satOff val="-1582"/>
              <a:lumOff val="-1068"/>
              <a:alphaOff val="0"/>
            </a:schemeClr>
          </a:fillRef>
          <a:effectRef idx="0">
            <a:schemeClr val="accent5">
              <a:hueOff val="-614413"/>
              <a:satOff val="-1582"/>
              <a:lumOff val="-106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ctr" anchorCtr="0">
            <a:noAutofit/>
          </a:bodyPr>
          <a:lstStyle/>
          <a:p>
            <a:pPr marL="0" lvl="0" indent="0" algn="ctr" defTabSz="711200">
              <a:buNone/>
            </a:pPr>
            <a:r>
              <a:rPr lang="mn-MN" alt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Албан журмын</a:t>
            </a:r>
            <a:endParaRPr lang="" altLang="en-US" sz="1400" b="1" kern="1200" noProof="0">
              <a:latin typeface="Calibri" panose="020F0502020204030204" pitchFamily="34" charset="0"/>
              <a:ea typeface="Calibri" panose="020F0502020204030204" pitchFamily="34" charset="0"/>
              <a:cs typeface="Mongolian Baiti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8163D5-4C99-3585-0543-A08C8D957D9C}"/>
              </a:ext>
            </a:extLst>
          </p:cNvPr>
          <p:cNvSpPr/>
          <p:nvPr/>
        </p:nvSpPr>
        <p:spPr>
          <a:xfrm>
            <a:off x="365125" y="4783253"/>
            <a:ext cx="1828800" cy="17046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lvl="0" defTabSz="711200">
              <a:spcBef>
                <a:spcPts val="1200"/>
              </a:spcBef>
              <a:buNone/>
            </a:pP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Олон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улсын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агаарын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тээврийн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салбарт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нүүрстөрөгчийн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хийг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бууруулах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бууруулах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0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схем</a:t>
            </a:r>
            <a:r>
              <a:rPr lang="en-US" sz="1200" b="0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(CORSIA)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EF7EA77-E06C-500D-78EC-03EEE500D188}"/>
              </a:ext>
            </a:extLst>
          </p:cNvPr>
          <p:cNvSpPr/>
          <p:nvPr/>
        </p:nvSpPr>
        <p:spPr>
          <a:xfrm>
            <a:off x="2819985" y="3025774"/>
            <a:ext cx="1828800" cy="68968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843239"/>
              <a:satOff val="-4749"/>
              <a:lumOff val="-3207"/>
              <a:alphaOff val="0"/>
            </a:schemeClr>
          </a:fillRef>
          <a:effectRef idx="0">
            <a:schemeClr val="accent5">
              <a:hueOff val="-1843239"/>
              <a:satOff val="-4749"/>
              <a:lumOff val="-320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ctr" anchorCtr="0">
            <a:noAutofit/>
          </a:bodyPr>
          <a:lstStyle/>
          <a:p>
            <a:pPr marL="0" lvl="0" indent="0" algn="ctr" defTabSz="711200">
              <a:buNone/>
            </a:pPr>
            <a:r>
              <a:rPr lang="" alt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Зохицуулалт</a:t>
            </a:r>
            <a:r>
              <a:rPr lang="mn-MN" alt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тай</a:t>
            </a:r>
            <a:endParaRPr lang="en-US" sz="1400" b="1" kern="1200" noProof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 defTabSz="711200">
              <a:buNone/>
            </a:pPr>
            <a:r>
              <a:rPr 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(6</a:t>
            </a:r>
            <a:r>
              <a:rPr lang="" alt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-р зүйл &amp; ITMO</a:t>
            </a:r>
            <a:r>
              <a:rPr 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B8F664E-9007-1C1F-BF86-0CFCF4A9BFD8}"/>
              </a:ext>
            </a:extLst>
          </p:cNvPr>
          <p:cNvSpPr/>
          <p:nvPr/>
        </p:nvSpPr>
        <p:spPr>
          <a:xfrm>
            <a:off x="2800171" y="4782382"/>
            <a:ext cx="1828800" cy="16470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defTabSz="711200"/>
            <a:r>
              <a:rPr lang="mn-MN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en-US" sz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оёр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талт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хэлэлцээрийн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хүрээнд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n-MN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олон улсад шилжүүлэн тооцох сааруулалтын үр дүн 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(ITMO)-</a:t>
            </a:r>
            <a:r>
              <a:rPr lang="en-US" sz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ийг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худалдах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боломжтой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mn-MN" sz="12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" defTabSz="711200"/>
            <a:r>
              <a:rPr lang="" alt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Япон</a:t>
            </a:r>
            <a:r>
              <a:rPr lang="mn-MN" alt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, </a:t>
            </a:r>
            <a:r>
              <a:rPr lang="" alt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Солонгос</a:t>
            </a:r>
            <a:r>
              <a:rPr lang="mn-MN" alt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, Сингапур, Швейцар</a:t>
            </a:r>
            <a:endParaRPr lang="" altLang="en-US" sz="12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ongolian Baiti" charset="0"/>
            </a:endParaRPr>
          </a:p>
          <a:p>
            <a:pPr marL="377190" indent="-285750" defTabSz="711200">
              <a:buFont typeface="Arial" panose="020B0604020202090204" pitchFamily="34" charset="0"/>
              <a:buChar char="•"/>
            </a:pPr>
            <a:endParaRPr lang="" altLang="en-US" sz="12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ongolian Baiti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1A7E090-F517-79FA-1DC4-F4CF765CCA36}"/>
              </a:ext>
            </a:extLst>
          </p:cNvPr>
          <p:cNvSpPr/>
          <p:nvPr/>
        </p:nvSpPr>
        <p:spPr>
          <a:xfrm>
            <a:off x="5142147" y="3025793"/>
            <a:ext cx="1828800" cy="66667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072065"/>
              <a:satOff val="-7916"/>
              <a:lumOff val="-5346"/>
              <a:alphaOff val="0"/>
            </a:schemeClr>
          </a:fillRef>
          <a:effectRef idx="0">
            <a:schemeClr val="accent5">
              <a:hueOff val="-3072065"/>
              <a:satOff val="-7916"/>
              <a:lumOff val="-534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ctr" anchorCtr="0">
            <a:noAutofit/>
          </a:bodyPr>
          <a:lstStyle/>
          <a:p>
            <a:pPr marL="0" lvl="0" indent="0" algn="ctr" defTabSz="711200">
              <a:buNone/>
            </a:pPr>
            <a:r>
              <a:rPr lang="en-US" altLang="en-US" sz="1400" b="1" kern="1200" noProof="0" err="1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Сайн</a:t>
            </a:r>
            <a:r>
              <a:rPr lang="en-US" alt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 </a:t>
            </a:r>
            <a:r>
              <a:rPr lang="en-US" altLang="en-US" sz="1400" b="1" kern="1200" noProof="0" err="1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дурын</a:t>
            </a:r>
            <a:endParaRPr lang="en-US" altLang="en-US" sz="1400" b="1" kern="1200" noProof="0">
              <a:latin typeface="Calibri" panose="020F0502020204030204" pitchFamily="34" charset="0"/>
              <a:ea typeface="Calibri" panose="020F0502020204030204" pitchFamily="34" charset="0"/>
              <a:cs typeface="Mongolian Baiti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09BD2EB-2579-31CD-5CB0-4DB8F96FC339}"/>
              </a:ext>
            </a:extLst>
          </p:cNvPr>
          <p:cNvSpPr/>
          <p:nvPr/>
        </p:nvSpPr>
        <p:spPr>
          <a:xfrm>
            <a:off x="5142147" y="4782382"/>
            <a:ext cx="1828800" cy="16923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defTabSz="711200">
              <a:spcBef>
                <a:spcPts val="1200"/>
              </a:spcBef>
            </a:pPr>
            <a:r>
              <a:rPr lang="" alt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ОУ-ын стандартууд 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(Gold, Verra, American carbon registry)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5F709D9-6BCB-41EC-BDB2-27184B3FE41D}"/>
              </a:ext>
            </a:extLst>
          </p:cNvPr>
          <p:cNvSpPr/>
          <p:nvPr/>
        </p:nvSpPr>
        <p:spPr>
          <a:xfrm>
            <a:off x="8673478" y="2111478"/>
            <a:ext cx="1828800" cy="45789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300891"/>
              <a:satOff val="-11083"/>
              <a:lumOff val="-7485"/>
              <a:alphaOff val="0"/>
            </a:schemeClr>
          </a:fillRef>
          <a:effectRef idx="0">
            <a:schemeClr val="accent5">
              <a:hueOff val="-4300891"/>
              <a:satOff val="-11083"/>
              <a:lumOff val="-748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b" anchorCtr="0">
            <a:noAutofit/>
          </a:bodyPr>
          <a:lstStyle/>
          <a:p>
            <a:pPr lvl="0" algn="ctr" defTabSz="711200"/>
            <a:r>
              <a:rPr lang="en-US" altLang="en-US" sz="1600" b="1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Дотоодын</a:t>
            </a:r>
            <a:endParaRPr lang="en-US" altLang="en-US" sz="1600" b="1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ongolian Baiti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B5C1911-893D-9072-FC88-8BDE9B581BAB}"/>
              </a:ext>
            </a:extLst>
          </p:cNvPr>
          <p:cNvSpPr/>
          <p:nvPr/>
        </p:nvSpPr>
        <p:spPr>
          <a:xfrm>
            <a:off x="7611110" y="3025775"/>
            <a:ext cx="1803400" cy="6665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915304"/>
              <a:satOff val="-12666"/>
              <a:lumOff val="-8554"/>
              <a:alphaOff val="0"/>
            </a:schemeClr>
          </a:fillRef>
          <a:effectRef idx="0">
            <a:schemeClr val="accent5">
              <a:hueOff val="-4915304"/>
              <a:satOff val="-12666"/>
              <a:lumOff val="-855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ctr" anchorCtr="0">
            <a:noAutofit/>
          </a:bodyPr>
          <a:lstStyle/>
          <a:p>
            <a:pPr lvl="0" algn="ctr" defTabSz="711200"/>
            <a:r>
              <a:rPr lang="mn-MN" altLang="en-US" sz="1400" b="1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Албан журмын</a:t>
            </a:r>
            <a:endParaRPr lang="" altLang="en-US" sz="1400" b="1">
              <a:latin typeface="Calibri" panose="020F0502020204030204" pitchFamily="34" charset="0"/>
              <a:ea typeface="Calibri" panose="020F0502020204030204" pitchFamily="34" charset="0"/>
              <a:cs typeface="Mongolian Baiti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4C4E023-5973-79F0-790E-03B9249E442A}"/>
              </a:ext>
            </a:extLst>
          </p:cNvPr>
          <p:cNvSpPr/>
          <p:nvPr/>
        </p:nvSpPr>
        <p:spPr>
          <a:xfrm>
            <a:off x="7602080" y="4823858"/>
            <a:ext cx="1828800" cy="16580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defTabSz="711200">
              <a:spcBef>
                <a:spcPts val="1200"/>
              </a:spcBef>
            </a:pP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Emission Trading System, </a:t>
            </a:r>
            <a:r>
              <a:rPr lang="mn-MN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нүүрстөрөгчийн</a:t>
            </a:r>
            <a:r>
              <a:rPr lang="" alt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 татвар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D036642-CC77-1A58-7B2B-8559DFDF33B6}"/>
              </a:ext>
            </a:extLst>
          </p:cNvPr>
          <p:cNvSpPr/>
          <p:nvPr/>
        </p:nvSpPr>
        <p:spPr>
          <a:xfrm>
            <a:off x="9812419" y="3025793"/>
            <a:ext cx="1828800" cy="66667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144130"/>
              <a:satOff val="-15833"/>
              <a:lumOff val="-10693"/>
              <a:alphaOff val="0"/>
            </a:schemeClr>
          </a:fillRef>
          <a:effectRef idx="0">
            <a:schemeClr val="accent5">
              <a:hueOff val="-6144130"/>
              <a:satOff val="-15833"/>
              <a:lumOff val="-1069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ctr" anchorCtr="0">
            <a:noAutofit/>
          </a:bodyPr>
          <a:lstStyle/>
          <a:p>
            <a:pPr marL="0" lvl="0" indent="0" algn="ctr" defTabSz="711200">
              <a:buNone/>
            </a:pPr>
            <a:r>
              <a:rPr lang="en-US" altLang="en-US" sz="1400" b="1" kern="1200" noProof="0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Сайн дурын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80FBD0D-34CE-B657-0A68-1049CDBF0136}"/>
              </a:ext>
            </a:extLst>
          </p:cNvPr>
          <p:cNvSpPr/>
          <p:nvPr/>
        </p:nvSpPr>
        <p:spPr>
          <a:xfrm>
            <a:off x="5477066" y="1323066"/>
            <a:ext cx="2294762" cy="457889"/>
          </a:xfrm>
          <a:prstGeom prst="roundRect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600" b="1"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Карбон зах зээл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C7E7FE8-C75B-942F-7324-1DE90983C112}"/>
              </a:ext>
            </a:extLst>
          </p:cNvPr>
          <p:cNvSpPr/>
          <p:nvPr/>
        </p:nvSpPr>
        <p:spPr>
          <a:xfrm>
            <a:off x="9832397" y="4846052"/>
            <a:ext cx="1828800" cy="163655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defTabSz="711200">
              <a:spcBef>
                <a:spcPts val="1200"/>
              </a:spcBef>
            </a:pPr>
            <a:r>
              <a:rPr lang="" alt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Дотоодын сайн дурын зах зээл, жишээ нь</a:t>
            </a:r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Тайландын сайн дурын ялгарлын бууруулалтын хөтөлбөр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849D8D6-621E-5599-874D-1C6608B9EFCB}"/>
              </a:ext>
            </a:extLst>
          </p:cNvPr>
          <p:cNvSpPr/>
          <p:nvPr/>
        </p:nvSpPr>
        <p:spPr>
          <a:xfrm>
            <a:off x="440346" y="3933753"/>
            <a:ext cx="1828800" cy="6853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lvl="0" defTabSz="711200">
              <a:buNone/>
            </a:pPr>
            <a:r>
              <a:rPr lang="en-US" sz="1200" b="1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Хуулиар</a:t>
            </a:r>
            <a:r>
              <a:rPr lang="en-US" sz="1200" b="1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тогтоосон</a:t>
            </a:r>
            <a:r>
              <a:rPr lang="en-US" sz="1200" b="1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n-MN" sz="1200" b="1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зорилтыг </a:t>
            </a:r>
            <a:r>
              <a:rPr lang="en-US" sz="1200" b="1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биелүүлэх</a:t>
            </a:r>
            <a:r>
              <a:rPr lang="en-US" sz="1200" b="1" i="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үүрэгтэй</a:t>
            </a:r>
            <a:endParaRPr lang="en-US" sz="1200" b="1" i="0" kern="12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7676DBA-7175-15A4-5C50-489021FF0911}"/>
              </a:ext>
            </a:extLst>
          </p:cNvPr>
          <p:cNvSpPr/>
          <p:nvPr/>
        </p:nvSpPr>
        <p:spPr>
          <a:xfrm>
            <a:off x="2807810" y="3933753"/>
            <a:ext cx="1828800" cy="6853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defTabSz="711200"/>
            <a:r>
              <a:rPr lang="mn-MN" alt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Н</a:t>
            </a:r>
            <a:r>
              <a:rPr lang="" alt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эгдсэн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n-MN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зохицуулалтыг </a:t>
            </a:r>
            <a:r>
              <a:rPr lang="en-US" sz="12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заавал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мөрдөх</a:t>
            </a:r>
            <a:endParaRPr lang="en-US" sz="12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C51555B-2308-4136-D356-80E73481DD60}"/>
              </a:ext>
            </a:extLst>
          </p:cNvPr>
          <p:cNvSpPr/>
          <p:nvPr/>
        </p:nvSpPr>
        <p:spPr>
          <a:xfrm>
            <a:off x="5142147" y="3943760"/>
            <a:ext cx="1828800" cy="6804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defTabSz="711200"/>
            <a:r>
              <a:rPr lang="" alt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Тогтоосон зорилт тавигдаагүй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marL="91440" defTabSz="711200"/>
            <a:r>
              <a:rPr lang="" alt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Сайн дураар оролцох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AF002CA-B0BE-76A6-70CD-96DF99E6D777}"/>
              </a:ext>
            </a:extLst>
          </p:cNvPr>
          <p:cNvSpPr/>
          <p:nvPr/>
        </p:nvSpPr>
        <p:spPr>
          <a:xfrm>
            <a:off x="7611194" y="3933752"/>
            <a:ext cx="1828800" cy="6666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lvl="0" defTabSz="711200">
              <a:buNone/>
            </a:pPr>
            <a:r>
              <a:rPr lang="en-US" sz="12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Хуулиар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тогтоосон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n-MN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зорилтыг </a:t>
            </a:r>
            <a:r>
              <a:rPr lang="en-US" sz="12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биелүүлэх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үүрэгтэй</a:t>
            </a:r>
            <a:endParaRPr lang="en-US" sz="12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8B5B684-0FA9-3E51-82BE-8950311108FF}"/>
              </a:ext>
            </a:extLst>
          </p:cNvPr>
          <p:cNvSpPr/>
          <p:nvPr/>
        </p:nvSpPr>
        <p:spPr>
          <a:xfrm>
            <a:off x="9797558" y="3933752"/>
            <a:ext cx="1828800" cy="6666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28826"/>
              <a:satOff val="-3165"/>
              <a:lumOff val="-2137"/>
              <a:alphaOff val="0"/>
            </a:schemeClr>
          </a:fillRef>
          <a:effectRef idx="0">
            <a:schemeClr val="accent5">
              <a:hueOff val="-1228826"/>
              <a:satOff val="-3165"/>
              <a:lumOff val="-213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" tIns="10160" rIns="10160" bIns="109836" numCol="1" spcCol="1270" anchor="t" anchorCtr="0">
            <a:noAutofit/>
          </a:bodyPr>
          <a:lstStyle/>
          <a:p>
            <a:pPr marL="91440" defTabSz="711200"/>
            <a:r>
              <a:rPr lang="en-US" alt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  <a:sym typeface="+mn-ea"/>
              </a:rPr>
              <a:t>Тогтоосон зорилт тавигдаагүй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; </a:t>
            </a:r>
            <a:endParaRPr lang="en-US" sz="12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" defTabSz="711200"/>
            <a:r>
              <a:rPr lang="en-US" alt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  <a:sym typeface="+mn-ea"/>
              </a:rPr>
              <a:t>Сайн дураар оролцох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.</a:t>
            </a:r>
            <a:endParaRPr lang="en-US" sz="12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B8D402A9-870C-3673-217C-18A7F7019589}"/>
              </a:ext>
            </a:extLst>
          </p:cNvPr>
          <p:cNvCxnSpPr>
            <a:stCxn id="36" idx="2"/>
            <a:endCxn id="13" idx="0"/>
          </p:cNvCxnSpPr>
          <p:nvPr/>
        </p:nvCxnSpPr>
        <p:spPr>
          <a:xfrm rot="5400000">
            <a:off x="5021410" y="508440"/>
            <a:ext cx="330523" cy="2875552"/>
          </a:xfrm>
          <a:prstGeom prst="bentConnector3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589D24D3-F97E-D27D-6B9C-9C1C2DBA1140}"/>
              </a:ext>
            </a:extLst>
          </p:cNvPr>
          <p:cNvCxnSpPr>
            <a:stCxn id="36" idx="2"/>
            <a:endCxn id="31" idx="0"/>
          </p:cNvCxnSpPr>
          <p:nvPr/>
        </p:nvCxnSpPr>
        <p:spPr>
          <a:xfrm rot="16200000" flipH="1">
            <a:off x="7940901" y="464500"/>
            <a:ext cx="330523" cy="2963431"/>
          </a:xfrm>
          <a:prstGeom prst="bentConnector3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172EBF8A-0361-F39C-BFBC-D8B870047E1F}"/>
              </a:ext>
            </a:extLst>
          </p:cNvPr>
          <p:cNvCxnSpPr>
            <a:stCxn id="31" idx="2"/>
          </p:cNvCxnSpPr>
          <p:nvPr/>
        </p:nvCxnSpPr>
        <p:spPr>
          <a:xfrm rot="16200000" flipH="1">
            <a:off x="9900561" y="2256684"/>
            <a:ext cx="456425" cy="1081791"/>
          </a:xfrm>
          <a:prstGeom prst="bentConnector3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E9321A1D-A69C-CADF-08C2-D011BB1FD8AD}"/>
              </a:ext>
            </a:extLst>
          </p:cNvPr>
          <p:cNvCxnSpPr>
            <a:cxnSpLocks/>
            <a:stCxn id="31" idx="2"/>
            <a:endCxn id="32" idx="0"/>
          </p:cNvCxnSpPr>
          <p:nvPr/>
        </p:nvCxnSpPr>
        <p:spPr>
          <a:xfrm rot="5400000">
            <a:off x="8822141" y="2260037"/>
            <a:ext cx="456407" cy="1075068"/>
          </a:xfrm>
          <a:prstGeom prst="bentConnector3">
            <a:avLst>
              <a:gd name="adj1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422DC09F-1F84-D509-AE14-961200060D15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 rot="5400000">
            <a:off x="2304740" y="1581619"/>
            <a:ext cx="456407" cy="2431905"/>
          </a:xfrm>
          <a:prstGeom prst="bentConnector3">
            <a:avLst>
              <a:gd name="adj1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818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FC31C-7023-7695-9FF4-5A2EBAA5B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2B557E3-B82F-86F8-367F-A2122C5796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9A05451-A03E-847F-8E16-631755698418}"/>
              </a:ext>
            </a:extLst>
          </p:cNvPr>
          <p:cNvGrpSpPr/>
          <p:nvPr/>
        </p:nvGrpSpPr>
        <p:grpSpPr>
          <a:xfrm>
            <a:off x="0" y="223224"/>
            <a:ext cx="12192000" cy="6996283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F6D262A-0576-5546-4185-41A35F2215AE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CB93273-C077-2D48-5D57-3A5D6D1E3266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02E5479-DAED-6994-D823-8BB84D5759AF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60A2D72-9B1A-A4D6-235B-831CD1B8456E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76FC0FE-F70B-4D0A-43B9-76C08FCBB898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83E91E2C-CE63-3D53-C0A7-A9CBB919B540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49E41A9-C34E-29F8-BD85-ADE8876CD69B}"/>
              </a:ext>
            </a:extLst>
          </p:cNvPr>
          <p:cNvSpPr txBox="1"/>
          <p:nvPr/>
        </p:nvSpPr>
        <p:spPr>
          <a:xfrm>
            <a:off x="248797" y="406301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КАРБОН ЗАХ ЗЭЭЛИЙН АНГИЛАЛ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6AF9C8A-554E-E321-3DE3-1D039C5EB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126589"/>
              </p:ext>
            </p:extLst>
          </p:nvPr>
        </p:nvGraphicFramePr>
        <p:xfrm>
          <a:off x="350875" y="1462711"/>
          <a:ext cx="11598975" cy="524162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313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3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1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067">
                <a:tc>
                  <a:txBody>
                    <a:bodyPr/>
                    <a:lstStyle/>
                    <a:p>
                      <a:pPr algn="ctr"/>
                      <a:endParaRPr lang="en-US" sz="1200" noProof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altLang="en-US" sz="1200" noProof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Албан журмын</a:t>
                      </a:r>
                      <a:endParaRPr lang="" altLang="en-US" sz="1200" noProof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" altLang="en-US" sz="1200" noProof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Зохицуулалттай</a:t>
                      </a:r>
                      <a:r>
                        <a:rPr lang="en-US" sz="1200" noProof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(6</a:t>
                      </a:r>
                      <a:r>
                        <a:rPr lang="mn-MN" sz="1200" noProof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-р зүйл</a:t>
                      </a:r>
                      <a:r>
                        <a:rPr lang="en-US" sz="1200" noProof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&amp; ITMO)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" altLang="en-US" sz="1200" noProof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Сайн дурын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027">
                <a:tc>
                  <a:txBody>
                    <a:bodyPr/>
                    <a:lstStyle/>
                    <a:p>
                      <a:r>
                        <a:rPr lang="mn-MN" altLang="en-US" sz="1200" b="1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Үүрэг </a:t>
                      </a:r>
                      <a:endParaRPr lang="" altLang="en-US" sz="1200" b="1" u="none" strike="noStrike" kern="1200" baseline="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Хуулийн дагуу албадан үүрэг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хүлээлгэсэн</a:t>
                      </a:r>
                      <a:endParaRPr lang="en-US" sz="1200" b="0" u="none" strike="noStrike" kern="1200" baseline="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Албан хуулиар зохицуулалт 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байхгүй, </a:t>
                      </a:r>
                      <a:r>
                        <a:rPr lang="" altLang="en-US" sz="1200" b="0" u="none" strike="noStrike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улс хоорондын </a:t>
                      </a:r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хамтын гэрээгээр зохицуулагдана</a:t>
                      </a:r>
                      <a:endParaRPr lang="en-US" sz="1200" b="0" u="none" strike="noStrike" kern="1200" baseline="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Албан журмын зохицуулалт 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байхгүй, сайн дурын</a:t>
                      </a:r>
                      <a:r>
                        <a:rPr lang="" alt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үндсэн дээр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895">
                <a:tc>
                  <a:txBody>
                    <a:bodyPr/>
                    <a:lstStyle/>
                    <a:p>
                      <a:r>
                        <a:rPr lang="mn-MN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Зохицуулалтын механизм</a:t>
                      </a:r>
                      <a:endParaRPr lang="en-US" sz="1200" b="1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Засгийн газар болон олон улсын байгууллага (хууль тогтоомж, бодлогын баримт бичиг, олон улсын гэрээ)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>
                          <a:tab pos="3541395" algn="l"/>
                        </a:tabLst>
                        <a:defRPr/>
                      </a:pPr>
                      <a:r>
                        <a:rPr lang="en-US" sz="1200" b="0" u="none" strike="noStrike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Засгийн газар зохицуулалтын хүрээг тогтооно: Уур амьсгалын өөрчлөлтийн тухай хууль, журам;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>
                          <a:tab pos="3541395" algn="l"/>
                        </a:tabLst>
                        <a:defRPr/>
                      </a:pPr>
                      <a:r>
                        <a:rPr lang="" altLang="en-US" sz="1200" b="0" u="none" strike="noStrike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Улс хоорондын </a:t>
                      </a:r>
                      <a:r>
                        <a:rPr lang="en-US" sz="1200" b="0" u="none" strike="noStrike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хоёр талт </a:t>
                      </a:r>
                      <a:r>
                        <a:rPr lang="mn-MN" sz="1200" b="0" u="none" strike="noStrike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гэрээгээр</a:t>
                      </a:r>
                      <a:r>
                        <a:rPr lang="en-US" sz="1200" b="0" u="none" strike="noStrike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mn-MN" sz="1200" b="0" u="none" strike="noStrike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зохицуулна </a:t>
                      </a:r>
                      <a:endParaRPr lang="en-US" sz="1200" b="0" u="none" strike="noStrike" baseline="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Хараат бус стандартууд (Verra, Gold Standard, ACR, Plan Vivo гэх мэт)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284">
                <a:tc>
                  <a:txBody>
                    <a:bodyPr/>
                    <a:lstStyle/>
                    <a:p>
                      <a:r>
                        <a:rPr lang="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Цар хүрээ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Дотоод/</a:t>
                      </a:r>
                      <a:r>
                        <a:rPr lang="" alt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лон улсын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" alt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Олон улсын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Олон улсын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зах зээлд суурилсан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407">
                <a:tc>
                  <a:txBody>
                    <a:bodyPr/>
                    <a:lstStyle/>
                    <a:p>
                      <a:r>
                        <a:rPr lang="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ҮТХН-тэй уялдаа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90204" pitchFamily="34" charset="0"/>
                        <a:buNone/>
                      </a:pP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ҮТХН</a:t>
                      </a:r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-т хүрэх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дотоод</a:t>
                      </a:r>
                      <a:r>
                        <a:rPr lang="mn-MN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ын хүлэмжийн хийн ялгарлыг бууруулах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тооцоолно</a:t>
                      </a:r>
                      <a:endParaRPr lang="en-US" sz="1200" b="0" u="none" strike="noStrike" kern="1200" baseline="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ҮТХН-ын Нөхцөлт зорилтод тооцоолно 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/олон улсын дэмжлэгтэй/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ҮТХН-тэй уялдаагүй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7733">
                <a:tc>
                  <a:txBody>
                    <a:bodyPr/>
                    <a:lstStyle/>
                    <a:p>
                      <a:r>
                        <a:rPr lang="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Креди</a:t>
                      </a:r>
                      <a:r>
                        <a:rPr lang="mn-MN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ийн </a:t>
                      </a:r>
                      <a:r>
                        <a:rPr lang="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төрлүүд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ETS </a:t>
                      </a:r>
                      <a:r>
                        <a:rPr lang="" alt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эсвэл</a:t>
                      </a:r>
                      <a:r>
                        <a:rPr lang="en-US" sz="1200" b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Offset, CDM, CORSIA</a:t>
                      </a:r>
                      <a:endParaRPr lang="en-US" sz="120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noProof="1">
                          <a:solidFill>
                            <a:schemeClr val="accent1">
                              <a:lumMod val="50000"/>
                            </a:schemeClr>
                          </a:solidFill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Парисын хэлэлцээрийн кредитжүүлэх механизм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</a:t>
                      </a:r>
                      <a:r>
                        <a:rPr lang="" alt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-р зүйлийн дагуу 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+mn-ea"/>
                        </a:rPr>
                        <a:t>ITMO </a:t>
                      </a:r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+mn-ea"/>
                        </a:rPr>
                        <a:t>шилжүүлэх </a:t>
                      </a:r>
                      <a:endParaRPr lang="en-US" sz="120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200" noProof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Бодит ялгарлын бууралт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Олон улсын сайн дурын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стандарт</a:t>
                      </a:r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уудын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кредит (REDD+, сэргээгдэх</a:t>
                      </a:r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эрчим хүч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шингээлт)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7733">
                <a:tc>
                  <a:txBody>
                    <a:bodyPr/>
                    <a:lstStyle/>
                    <a:p>
                      <a:r>
                        <a:rPr lang="" altLang="en-US" sz="1200" b="1" i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Зорилго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Хуульд заасан зорилт/хязгаарыг биелүүлэх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ҮТХН-</a:t>
                      </a:r>
                      <a:r>
                        <a:rPr lang="en-US" sz="1200" noProof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хувь нэмэр оруулах;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" alt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охицуулалттай </a:t>
                      </a:r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зах зээлийн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хүрээнд </a:t>
                      </a:r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бодитоор хүлэмжийн хийн ялгарлыг бууруулах </a:t>
                      </a:r>
                      <a:endParaRPr lang="en-US" sz="120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Хүлэмжийн хийн ялгарлыг бууруулах</a:t>
                      </a:r>
                      <a:r>
                        <a:rPr lang="en-US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сайн дурын</a:t>
                      </a:r>
                      <a:r>
                        <a:rPr lang="mn-MN" sz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амлалтуудад хүрэх</a:t>
                      </a:r>
                      <a:endParaRPr lang="en-US" sz="120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3476">
                <a:tc>
                  <a:txBody>
                    <a:bodyPr/>
                    <a:lstStyle/>
                    <a:p>
                      <a:r>
                        <a:rPr lang="mn-MN" altLang="en-US" sz="1200" b="1" i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</a:t>
                      </a:r>
                      <a:r>
                        <a:rPr lang="" altLang="en-US" sz="1200" b="1" i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нцлог</a:t>
                      </a:r>
                      <a:r>
                        <a:rPr lang="en-US" sz="1200" b="1" i="0" u="none" strike="noStrike" kern="1200" baseline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200" b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Санхүүгийн болон хууль эрх зүйн дарамт </a:t>
                      </a:r>
                      <a:r>
                        <a:rPr lang="mn-MN" sz="1200" b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бий болгох </a:t>
                      </a:r>
                      <a:endParaRPr lang="en-US" sz="1200" b="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mn-MN" altLang="en-US" sz="1200" b="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Эрчим хүчний үнийн өсөлт үүсгэх магадлалтай </a:t>
                      </a:r>
                      <a:endParaRPr lang="en-US" sz="1200" b="0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Давхар </a:t>
                      </a:r>
                      <a:r>
                        <a:rPr lang="mn-MN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тооллогоос</a:t>
                      </a:r>
                      <a:r>
                        <a:rPr 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US" sz="1200" b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сэргийлэх </a:t>
                      </a:r>
                      <a:r>
                        <a:rPr lang="mn-MN" sz="12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ХАРГАЛЗАХ </a:t>
                      </a:r>
                      <a:r>
                        <a:rPr lang="en-US" sz="12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ТОХИРУУЛГ</a:t>
                      </a:r>
                      <a:r>
                        <a:rPr lang="mn-MN" sz="12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</a:t>
                      </a:r>
                      <a:r>
                        <a:rPr lang="en-US" sz="12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mn-MN" sz="12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хийдэг учир </a:t>
                      </a:r>
                      <a:r>
                        <a:rPr lang="mn-MN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ч</a:t>
                      </a:r>
                      <a:r>
                        <a:rPr lang="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анар</a:t>
                      </a:r>
                      <a:r>
                        <a:rPr lang="mn-MN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тай кредит </a:t>
                      </a:r>
                      <a:r>
                        <a:rPr lang="en-US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endParaRPr lang="mn-MN" altLang="en-US" sz="1200" b="1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mn-MN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Өндөр үнэлгээтэй</a:t>
                      </a:r>
                      <a:endParaRPr lang="en-US" sz="1200" b="1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mn-MN" sz="1200" noProof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Харгалзах т</a:t>
                      </a:r>
                      <a:r>
                        <a:rPr lang="en-US" sz="1200" noProof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охируулгагүй, давхар тооцох эрсдэл</a:t>
                      </a:r>
                      <a:r>
                        <a:rPr lang="mn-MN" sz="1200" noProof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тэй</a:t>
                      </a:r>
                      <a:endParaRPr lang="en-US" sz="1200" noProof="1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mn-MN" altLang="en-US" sz="1200" b="1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Үнэлгээ багатай</a:t>
                      </a:r>
                      <a:endParaRPr lang="" altLang="en-US" sz="1200" b="1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5805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A940F-AC37-2FB0-5A29-600F4DEF4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EA8A300-33B4-1C29-0210-9836A156B0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3410176-774D-35A5-541E-AEB9008A87CA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1A4CD44-67A6-B936-4D33-54C37EF08857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C8F727A-86A8-5262-6128-E4F19A3CBDB6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3C6E482-0047-7AA5-FEB1-98890C3E3A64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04B5EB6-891E-B95A-006D-4CB37D80F037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B016EBB-5572-4B41-1B6C-CB139BBDABC3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FEDB1DDD-A5AC-1C8F-A59B-5A281AE4BC6E}"/>
              </a:ext>
            </a:extLst>
          </p:cNvPr>
          <p:cNvSpPr txBox="1"/>
          <p:nvPr/>
        </p:nvSpPr>
        <p:spPr>
          <a:xfrm>
            <a:off x="365760" y="278708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" altLang="en-US" sz="2400" b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ЗОХИЦУУЛАЛТТАЙ </a:t>
            </a:r>
            <a:r>
              <a:rPr lang="mn-MN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КАРБОН ЗАХ ЗЭЭЛИЙН ШАЛГУУР ҮЗҮҮЛЭЛТ</a:t>
            </a:r>
          </a:p>
        </p:txBody>
      </p:sp>
      <p:grpSp>
        <p:nvGrpSpPr>
          <p:cNvPr id="138" name="Group 12">
            <a:extLst>
              <a:ext uri="{FF2B5EF4-FFF2-40B4-BE49-F238E27FC236}">
                <a16:creationId xmlns:a16="http://schemas.microsoft.com/office/drawing/2014/main" id="{45CDA5D8-AE7E-6428-428F-71E73548DB46}"/>
              </a:ext>
            </a:extLst>
          </p:cNvPr>
          <p:cNvGrpSpPr/>
          <p:nvPr/>
        </p:nvGrpSpPr>
        <p:grpSpPr>
          <a:xfrm>
            <a:off x="1158768" y="1600849"/>
            <a:ext cx="10401110" cy="465900"/>
            <a:chOff x="0" y="0"/>
            <a:chExt cx="20802219" cy="93179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9" name="Freeform 13">
              <a:extLst>
                <a:ext uri="{FF2B5EF4-FFF2-40B4-BE49-F238E27FC236}">
                  <a16:creationId xmlns:a16="http://schemas.microsoft.com/office/drawing/2014/main" id="{6141AFB3-69EC-D4FB-CB5E-8B679A216B6D}"/>
                </a:ext>
              </a:extLst>
            </p:cNvPr>
            <p:cNvSpPr/>
            <p:nvPr/>
          </p:nvSpPr>
          <p:spPr>
            <a:xfrm>
              <a:off x="12700" y="12700"/>
              <a:ext cx="20776819" cy="906399"/>
            </a:xfrm>
            <a:custGeom>
              <a:avLst/>
              <a:gdLst/>
              <a:ahLst/>
              <a:cxnLst/>
              <a:rect l="l" t="t" r="r" b="b"/>
              <a:pathLst>
                <a:path w="20776819" h="906399">
                  <a:moveTo>
                    <a:pt x="0" y="0"/>
                  </a:moveTo>
                  <a:lnTo>
                    <a:pt x="20776819" y="0"/>
                  </a:lnTo>
                  <a:lnTo>
                    <a:pt x="20776819" y="906399"/>
                  </a:lnTo>
                  <a:lnTo>
                    <a:pt x="0" y="90639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0" name="Freeform 14">
              <a:extLst>
                <a:ext uri="{FF2B5EF4-FFF2-40B4-BE49-F238E27FC236}">
                  <a16:creationId xmlns:a16="http://schemas.microsoft.com/office/drawing/2014/main" id="{61329F3E-95C2-F9BA-5479-4BA656E9891B}"/>
                </a:ext>
              </a:extLst>
            </p:cNvPr>
            <p:cNvSpPr/>
            <p:nvPr/>
          </p:nvSpPr>
          <p:spPr>
            <a:xfrm>
              <a:off x="0" y="0"/>
              <a:ext cx="20802219" cy="931799"/>
            </a:xfrm>
            <a:custGeom>
              <a:avLst/>
              <a:gdLst/>
              <a:ahLst/>
              <a:cxnLst/>
              <a:rect l="l" t="t" r="r" b="b"/>
              <a:pathLst>
                <a:path w="20802219" h="931799">
                  <a:moveTo>
                    <a:pt x="12700" y="0"/>
                  </a:moveTo>
                  <a:lnTo>
                    <a:pt x="20789519" y="0"/>
                  </a:lnTo>
                  <a:cubicBezTo>
                    <a:pt x="20796504" y="0"/>
                    <a:pt x="20802219" y="5715"/>
                    <a:pt x="20802219" y="12700"/>
                  </a:cubicBezTo>
                  <a:lnTo>
                    <a:pt x="20802219" y="919099"/>
                  </a:lnTo>
                  <a:cubicBezTo>
                    <a:pt x="20802219" y="926084"/>
                    <a:pt x="20796504" y="931799"/>
                    <a:pt x="20789519" y="931799"/>
                  </a:cubicBezTo>
                  <a:lnTo>
                    <a:pt x="12700" y="931799"/>
                  </a:lnTo>
                  <a:cubicBezTo>
                    <a:pt x="5715" y="931799"/>
                    <a:pt x="0" y="926084"/>
                    <a:pt x="0" y="919099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919099"/>
                  </a:lnTo>
                  <a:lnTo>
                    <a:pt x="12700" y="919099"/>
                  </a:lnTo>
                  <a:lnTo>
                    <a:pt x="12700" y="906399"/>
                  </a:lnTo>
                  <a:lnTo>
                    <a:pt x="20789519" y="906399"/>
                  </a:lnTo>
                  <a:lnTo>
                    <a:pt x="20789519" y="919099"/>
                  </a:lnTo>
                  <a:lnTo>
                    <a:pt x="20776819" y="919099"/>
                  </a:lnTo>
                  <a:lnTo>
                    <a:pt x="20776819" y="12700"/>
                  </a:lnTo>
                  <a:lnTo>
                    <a:pt x="20789519" y="12700"/>
                  </a:lnTo>
                  <a:lnTo>
                    <a:pt x="20789519" y="25400"/>
                  </a:lnTo>
                  <a:lnTo>
                    <a:pt x="12700" y="25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41" name="Group 15">
            <a:extLst>
              <a:ext uri="{FF2B5EF4-FFF2-40B4-BE49-F238E27FC236}">
                <a16:creationId xmlns:a16="http://schemas.microsoft.com/office/drawing/2014/main" id="{FE4E5024-2BFE-E07D-794C-43D3616D2B9F}"/>
              </a:ext>
            </a:extLst>
          </p:cNvPr>
          <p:cNvGrpSpPr/>
          <p:nvPr/>
        </p:nvGrpSpPr>
        <p:grpSpPr>
          <a:xfrm>
            <a:off x="1560201" y="1586561"/>
            <a:ext cx="9999663" cy="480219"/>
            <a:chOff x="0" y="-28575"/>
            <a:chExt cx="19999325" cy="960437"/>
          </a:xfrm>
          <a:noFill/>
        </p:grpSpPr>
        <p:sp>
          <p:nvSpPr>
            <p:cNvPr id="142" name="Freeform 16">
              <a:extLst>
                <a:ext uri="{FF2B5EF4-FFF2-40B4-BE49-F238E27FC236}">
                  <a16:creationId xmlns:a16="http://schemas.microsoft.com/office/drawing/2014/main" id="{1B507AA8-E9CA-E28F-803C-3024AF07267B}"/>
                </a:ext>
              </a:extLst>
            </p:cNvPr>
            <p:cNvSpPr/>
            <p:nvPr/>
          </p:nvSpPr>
          <p:spPr>
            <a:xfrm>
              <a:off x="0" y="0"/>
              <a:ext cx="19999323" cy="931862"/>
            </a:xfrm>
            <a:custGeom>
              <a:avLst/>
              <a:gdLst/>
              <a:ahLst/>
              <a:cxnLst/>
              <a:rect l="l" t="t" r="r" b="b"/>
              <a:pathLst>
                <a:path w="19999323" h="931862">
                  <a:moveTo>
                    <a:pt x="0" y="0"/>
                  </a:moveTo>
                  <a:lnTo>
                    <a:pt x="19999323" y="0"/>
                  </a:lnTo>
                  <a:lnTo>
                    <a:pt x="19999323" y="931862"/>
                  </a:lnTo>
                  <a:lnTo>
                    <a:pt x="0" y="93186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3" name="TextBox 17">
              <a:extLst>
                <a:ext uri="{FF2B5EF4-FFF2-40B4-BE49-F238E27FC236}">
                  <a16:creationId xmlns:a16="http://schemas.microsoft.com/office/drawing/2014/main" id="{A6F0C581-7E29-CDB8-5318-AEAA2A2BF425}"/>
                </a:ext>
              </a:extLst>
            </p:cNvPr>
            <p:cNvSpPr txBox="1"/>
            <p:nvPr/>
          </p:nvSpPr>
          <p:spPr>
            <a:xfrm>
              <a:off x="0" y="-28575"/>
              <a:ext cx="19999325" cy="96043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>
                <a:lnSpc>
                  <a:spcPts val="1404"/>
                </a:lnSpc>
              </a:pPr>
              <a:r>
                <a:rPr lang="en-US" sz="1300" b="1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Бодит</a:t>
              </a:r>
              <a:r>
                <a:rPr lang="en-US" sz="1300" b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ялгарл</a:t>
              </a:r>
              <a:r>
                <a:rPr lang="mn-MN" sz="1300" b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ын</a:t>
              </a:r>
              <a:r>
                <a:rPr lang="en-US" sz="1300" b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бууралт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: Карбон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кредит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бүр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CO₂e-ийн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1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тонн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хэмжээний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бодит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нэмэлт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тогтвортой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бууралт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эсвэл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шингээлтийг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илэрхийлэх</a:t>
              </a:r>
              <a:endParaRPr lang="en-US" sz="1300">
                <a:solidFill>
                  <a:srgbClr val="023459"/>
                </a:solidFill>
                <a:latin typeface="Calibri (MS)"/>
                <a:ea typeface="Roboto" panose="02000000000000000000" pitchFamily="2" charset="0"/>
                <a:cs typeface="Roboto" panose="02000000000000000000" pitchFamily="2" charset="0"/>
                <a:sym typeface="Calibri (MS)"/>
              </a:endParaRPr>
            </a:p>
          </p:txBody>
        </p:sp>
      </p:grpSp>
      <p:grpSp>
        <p:nvGrpSpPr>
          <p:cNvPr id="144" name="Group 18">
            <a:extLst>
              <a:ext uri="{FF2B5EF4-FFF2-40B4-BE49-F238E27FC236}">
                <a16:creationId xmlns:a16="http://schemas.microsoft.com/office/drawing/2014/main" id="{D5A4787E-4507-1CCB-39CB-125DC95C119B}"/>
              </a:ext>
            </a:extLst>
          </p:cNvPr>
          <p:cNvGrpSpPr/>
          <p:nvPr/>
        </p:nvGrpSpPr>
        <p:grpSpPr>
          <a:xfrm>
            <a:off x="875494" y="1544194"/>
            <a:ext cx="579247" cy="579247"/>
            <a:chOff x="0" y="0"/>
            <a:chExt cx="1158494" cy="115849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5" name="Freeform 19">
              <a:extLst>
                <a:ext uri="{FF2B5EF4-FFF2-40B4-BE49-F238E27FC236}">
                  <a16:creationId xmlns:a16="http://schemas.microsoft.com/office/drawing/2014/main" id="{5C78338E-4FAF-DCB3-F539-CA44360A778B}"/>
                </a:ext>
              </a:extLst>
            </p:cNvPr>
            <p:cNvSpPr/>
            <p:nvPr/>
          </p:nvSpPr>
          <p:spPr>
            <a:xfrm>
              <a:off x="12700" y="12700"/>
              <a:ext cx="1133094" cy="1133094"/>
            </a:xfrm>
            <a:custGeom>
              <a:avLst/>
              <a:gdLst/>
              <a:ahLst/>
              <a:cxnLst/>
              <a:rect l="l" t="t" r="r" b="b"/>
              <a:pathLst>
                <a:path w="1133094" h="1133094">
                  <a:moveTo>
                    <a:pt x="0" y="566547"/>
                  </a:moveTo>
                  <a:cubicBezTo>
                    <a:pt x="0" y="253619"/>
                    <a:pt x="253619" y="0"/>
                    <a:pt x="566547" y="0"/>
                  </a:cubicBezTo>
                  <a:cubicBezTo>
                    <a:pt x="879475" y="0"/>
                    <a:pt x="1133094" y="253619"/>
                    <a:pt x="1133094" y="566547"/>
                  </a:cubicBezTo>
                  <a:cubicBezTo>
                    <a:pt x="1133094" y="879475"/>
                    <a:pt x="879475" y="1133094"/>
                    <a:pt x="566547" y="1133094"/>
                  </a:cubicBezTo>
                  <a:cubicBezTo>
                    <a:pt x="253619" y="1133094"/>
                    <a:pt x="0" y="879475"/>
                    <a:pt x="0" y="5665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46" name="Freeform 20">
              <a:extLst>
                <a:ext uri="{FF2B5EF4-FFF2-40B4-BE49-F238E27FC236}">
                  <a16:creationId xmlns:a16="http://schemas.microsoft.com/office/drawing/2014/main" id="{1662AD10-1F40-B81E-C404-FFA7E81F086F}"/>
                </a:ext>
              </a:extLst>
            </p:cNvPr>
            <p:cNvSpPr/>
            <p:nvPr/>
          </p:nvSpPr>
          <p:spPr>
            <a:xfrm>
              <a:off x="0" y="0"/>
              <a:ext cx="1158494" cy="1158494"/>
            </a:xfrm>
            <a:custGeom>
              <a:avLst/>
              <a:gdLst/>
              <a:ahLst/>
              <a:cxnLst/>
              <a:rect l="l" t="t" r="r" b="b"/>
              <a:pathLst>
                <a:path w="1158494" h="1158494">
                  <a:moveTo>
                    <a:pt x="0" y="579247"/>
                  </a:moveTo>
                  <a:cubicBezTo>
                    <a:pt x="0" y="259334"/>
                    <a:pt x="259334" y="0"/>
                    <a:pt x="579247" y="0"/>
                  </a:cubicBezTo>
                  <a:lnTo>
                    <a:pt x="579247" y="12700"/>
                  </a:lnTo>
                  <a:lnTo>
                    <a:pt x="579247" y="0"/>
                  </a:lnTo>
                  <a:cubicBezTo>
                    <a:pt x="899160" y="0"/>
                    <a:pt x="1158494" y="259334"/>
                    <a:pt x="1158494" y="579247"/>
                  </a:cubicBezTo>
                  <a:lnTo>
                    <a:pt x="1145794" y="579247"/>
                  </a:lnTo>
                  <a:lnTo>
                    <a:pt x="1158494" y="579247"/>
                  </a:lnTo>
                  <a:cubicBezTo>
                    <a:pt x="1158494" y="899160"/>
                    <a:pt x="899160" y="1158494"/>
                    <a:pt x="579247" y="1158494"/>
                  </a:cubicBezTo>
                  <a:lnTo>
                    <a:pt x="579247" y="1145794"/>
                  </a:lnTo>
                  <a:lnTo>
                    <a:pt x="579247" y="1158494"/>
                  </a:lnTo>
                  <a:cubicBezTo>
                    <a:pt x="259334" y="1158494"/>
                    <a:pt x="0" y="899160"/>
                    <a:pt x="0" y="579247"/>
                  </a:cubicBezTo>
                  <a:lnTo>
                    <a:pt x="12700" y="579247"/>
                  </a:lnTo>
                  <a:lnTo>
                    <a:pt x="25400" y="579247"/>
                  </a:lnTo>
                  <a:lnTo>
                    <a:pt x="12700" y="579247"/>
                  </a:lnTo>
                  <a:lnTo>
                    <a:pt x="0" y="579247"/>
                  </a:lnTo>
                  <a:moveTo>
                    <a:pt x="25400" y="579247"/>
                  </a:moveTo>
                  <a:cubicBezTo>
                    <a:pt x="25400" y="586232"/>
                    <a:pt x="19685" y="591947"/>
                    <a:pt x="12700" y="591947"/>
                  </a:cubicBezTo>
                  <a:cubicBezTo>
                    <a:pt x="5715" y="591947"/>
                    <a:pt x="0" y="586232"/>
                    <a:pt x="0" y="579247"/>
                  </a:cubicBezTo>
                  <a:cubicBezTo>
                    <a:pt x="0" y="572262"/>
                    <a:pt x="5715" y="566547"/>
                    <a:pt x="12700" y="566547"/>
                  </a:cubicBezTo>
                  <a:cubicBezTo>
                    <a:pt x="19685" y="566547"/>
                    <a:pt x="25400" y="572262"/>
                    <a:pt x="25400" y="579247"/>
                  </a:cubicBezTo>
                  <a:cubicBezTo>
                    <a:pt x="25400" y="885063"/>
                    <a:pt x="273304" y="1133094"/>
                    <a:pt x="579247" y="1133094"/>
                  </a:cubicBezTo>
                  <a:cubicBezTo>
                    <a:pt x="885190" y="1133094"/>
                    <a:pt x="1133094" y="885063"/>
                    <a:pt x="1133094" y="579247"/>
                  </a:cubicBezTo>
                  <a:cubicBezTo>
                    <a:pt x="1133094" y="273431"/>
                    <a:pt x="885063" y="25400"/>
                    <a:pt x="579247" y="25400"/>
                  </a:cubicBezTo>
                  <a:lnTo>
                    <a:pt x="579247" y="12700"/>
                  </a:lnTo>
                  <a:lnTo>
                    <a:pt x="579247" y="25400"/>
                  </a:lnTo>
                  <a:cubicBezTo>
                    <a:pt x="273304" y="25400"/>
                    <a:pt x="25400" y="273304"/>
                    <a:pt x="25400" y="5792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47" name="Group 21">
            <a:extLst>
              <a:ext uri="{FF2B5EF4-FFF2-40B4-BE49-F238E27FC236}">
                <a16:creationId xmlns:a16="http://schemas.microsoft.com/office/drawing/2014/main" id="{CB1D2E0A-1BF0-7453-20A8-5D7D6641524B}"/>
              </a:ext>
            </a:extLst>
          </p:cNvPr>
          <p:cNvGrpSpPr/>
          <p:nvPr/>
        </p:nvGrpSpPr>
        <p:grpSpPr>
          <a:xfrm>
            <a:off x="1569205" y="2281092"/>
            <a:ext cx="9990645" cy="465900"/>
            <a:chOff x="0" y="0"/>
            <a:chExt cx="19981290" cy="93179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48" name="Freeform 22">
              <a:extLst>
                <a:ext uri="{FF2B5EF4-FFF2-40B4-BE49-F238E27FC236}">
                  <a16:creationId xmlns:a16="http://schemas.microsoft.com/office/drawing/2014/main" id="{CD7653D7-0507-4E76-3547-66AF3099EABC}"/>
                </a:ext>
              </a:extLst>
            </p:cNvPr>
            <p:cNvSpPr/>
            <p:nvPr/>
          </p:nvSpPr>
          <p:spPr>
            <a:xfrm>
              <a:off x="12700" y="12700"/>
              <a:ext cx="19955890" cy="906399"/>
            </a:xfrm>
            <a:custGeom>
              <a:avLst/>
              <a:gdLst/>
              <a:ahLst/>
              <a:cxnLst/>
              <a:rect l="l" t="t" r="r" b="b"/>
              <a:pathLst>
                <a:path w="19955890" h="906399">
                  <a:moveTo>
                    <a:pt x="0" y="0"/>
                  </a:moveTo>
                  <a:lnTo>
                    <a:pt x="19955890" y="0"/>
                  </a:lnTo>
                  <a:lnTo>
                    <a:pt x="19955890" y="906399"/>
                  </a:lnTo>
                  <a:lnTo>
                    <a:pt x="0" y="90639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9" name="Freeform 23">
              <a:extLst>
                <a:ext uri="{FF2B5EF4-FFF2-40B4-BE49-F238E27FC236}">
                  <a16:creationId xmlns:a16="http://schemas.microsoft.com/office/drawing/2014/main" id="{3FC59768-3FD9-E530-DD52-A728DFC5D505}"/>
                </a:ext>
              </a:extLst>
            </p:cNvPr>
            <p:cNvSpPr/>
            <p:nvPr/>
          </p:nvSpPr>
          <p:spPr>
            <a:xfrm>
              <a:off x="0" y="0"/>
              <a:ext cx="19981290" cy="931799"/>
            </a:xfrm>
            <a:custGeom>
              <a:avLst/>
              <a:gdLst/>
              <a:ahLst/>
              <a:cxnLst/>
              <a:rect l="l" t="t" r="r" b="b"/>
              <a:pathLst>
                <a:path w="19981290" h="931799">
                  <a:moveTo>
                    <a:pt x="12700" y="0"/>
                  </a:moveTo>
                  <a:lnTo>
                    <a:pt x="19968590" y="0"/>
                  </a:lnTo>
                  <a:cubicBezTo>
                    <a:pt x="19975576" y="0"/>
                    <a:pt x="19981290" y="5715"/>
                    <a:pt x="19981290" y="12700"/>
                  </a:cubicBezTo>
                  <a:lnTo>
                    <a:pt x="19981290" y="919099"/>
                  </a:lnTo>
                  <a:cubicBezTo>
                    <a:pt x="19981290" y="926084"/>
                    <a:pt x="19975576" y="931799"/>
                    <a:pt x="19968590" y="931799"/>
                  </a:cubicBezTo>
                  <a:lnTo>
                    <a:pt x="12700" y="931799"/>
                  </a:lnTo>
                  <a:cubicBezTo>
                    <a:pt x="5715" y="931799"/>
                    <a:pt x="0" y="926084"/>
                    <a:pt x="0" y="919099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919099"/>
                  </a:lnTo>
                  <a:lnTo>
                    <a:pt x="12700" y="919099"/>
                  </a:lnTo>
                  <a:lnTo>
                    <a:pt x="12700" y="906399"/>
                  </a:lnTo>
                  <a:lnTo>
                    <a:pt x="19968590" y="906399"/>
                  </a:lnTo>
                  <a:lnTo>
                    <a:pt x="19968590" y="919099"/>
                  </a:lnTo>
                  <a:lnTo>
                    <a:pt x="19955890" y="919099"/>
                  </a:lnTo>
                  <a:lnTo>
                    <a:pt x="19955890" y="12700"/>
                  </a:lnTo>
                  <a:lnTo>
                    <a:pt x="19968590" y="12700"/>
                  </a:lnTo>
                  <a:lnTo>
                    <a:pt x="19968590" y="25400"/>
                  </a:lnTo>
                  <a:lnTo>
                    <a:pt x="12700" y="25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50" name="Group 24">
            <a:extLst>
              <a:ext uri="{FF2B5EF4-FFF2-40B4-BE49-F238E27FC236}">
                <a16:creationId xmlns:a16="http://schemas.microsoft.com/office/drawing/2014/main" id="{119572D0-6E7A-1ABF-D72B-1DAE33724934}"/>
              </a:ext>
            </a:extLst>
          </p:cNvPr>
          <p:cNvGrpSpPr/>
          <p:nvPr/>
        </p:nvGrpSpPr>
        <p:grpSpPr>
          <a:xfrm>
            <a:off x="1968075" y="2276328"/>
            <a:ext cx="9591785" cy="480219"/>
            <a:chOff x="0" y="-9525"/>
            <a:chExt cx="19183570" cy="960437"/>
          </a:xfrm>
          <a:noFill/>
        </p:grpSpPr>
        <p:sp>
          <p:nvSpPr>
            <p:cNvPr id="151" name="Freeform 25">
              <a:extLst>
                <a:ext uri="{FF2B5EF4-FFF2-40B4-BE49-F238E27FC236}">
                  <a16:creationId xmlns:a16="http://schemas.microsoft.com/office/drawing/2014/main" id="{72F9FB8D-98D1-4211-132E-4133EB0EA243}"/>
                </a:ext>
              </a:extLst>
            </p:cNvPr>
            <p:cNvSpPr/>
            <p:nvPr/>
          </p:nvSpPr>
          <p:spPr>
            <a:xfrm>
              <a:off x="0" y="0"/>
              <a:ext cx="19183570" cy="931862"/>
            </a:xfrm>
            <a:custGeom>
              <a:avLst/>
              <a:gdLst/>
              <a:ahLst/>
              <a:cxnLst/>
              <a:rect l="l" t="t" r="r" b="b"/>
              <a:pathLst>
                <a:path w="19183570" h="931862">
                  <a:moveTo>
                    <a:pt x="0" y="0"/>
                  </a:moveTo>
                  <a:lnTo>
                    <a:pt x="19183570" y="0"/>
                  </a:lnTo>
                  <a:lnTo>
                    <a:pt x="19183570" y="931862"/>
                  </a:lnTo>
                  <a:lnTo>
                    <a:pt x="0" y="93186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52" name="TextBox 26">
              <a:extLst>
                <a:ext uri="{FF2B5EF4-FFF2-40B4-BE49-F238E27FC236}">
                  <a16:creationId xmlns:a16="http://schemas.microsoft.com/office/drawing/2014/main" id="{C49874F2-1150-1E2B-7F6D-16EF4DB31DF5}"/>
                </a:ext>
              </a:extLst>
            </p:cNvPr>
            <p:cNvSpPr txBox="1"/>
            <p:nvPr/>
          </p:nvSpPr>
          <p:spPr>
            <a:xfrm>
              <a:off x="0" y="-9525"/>
              <a:ext cx="19183566" cy="96043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>
                <a:lnSpc>
                  <a:spcPts val="1404"/>
                </a:lnSpc>
              </a:pPr>
              <a:r>
                <a:rPr lang="mn-MN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Төслийн мөчлөгт найдвартай 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MRV</a:t>
              </a:r>
              <a:r>
                <a:rPr lang="mn-MN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байх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: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Төслийн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санаа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ХХЯ-ын бууралтын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суурь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түвшин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тогтоох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хяналт, тайлагнал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баталгаажуулалт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карбон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кредит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үүсгэх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хүчингүй болгох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зэрэг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бүх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үе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шатанд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чанар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найдвартай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байдлыг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хангах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шаардлагатай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.</a:t>
              </a:r>
            </a:p>
          </p:txBody>
        </p:sp>
      </p:grpSp>
      <p:grpSp>
        <p:nvGrpSpPr>
          <p:cNvPr id="153" name="Group 27">
            <a:extLst>
              <a:ext uri="{FF2B5EF4-FFF2-40B4-BE49-F238E27FC236}">
                <a16:creationId xmlns:a16="http://schemas.microsoft.com/office/drawing/2014/main" id="{FD84D350-452A-1A68-881E-1041545EAC89}"/>
              </a:ext>
            </a:extLst>
          </p:cNvPr>
          <p:cNvGrpSpPr/>
          <p:nvPr/>
        </p:nvGrpSpPr>
        <p:grpSpPr>
          <a:xfrm>
            <a:off x="1285939" y="2224437"/>
            <a:ext cx="579247" cy="579247"/>
            <a:chOff x="0" y="0"/>
            <a:chExt cx="1158494" cy="115849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54" name="Freeform 28">
              <a:extLst>
                <a:ext uri="{FF2B5EF4-FFF2-40B4-BE49-F238E27FC236}">
                  <a16:creationId xmlns:a16="http://schemas.microsoft.com/office/drawing/2014/main" id="{5CB68C1C-009F-F641-6892-BEE6253AC57F}"/>
                </a:ext>
              </a:extLst>
            </p:cNvPr>
            <p:cNvSpPr/>
            <p:nvPr/>
          </p:nvSpPr>
          <p:spPr>
            <a:xfrm>
              <a:off x="12700" y="12700"/>
              <a:ext cx="1133094" cy="1133094"/>
            </a:xfrm>
            <a:custGeom>
              <a:avLst/>
              <a:gdLst/>
              <a:ahLst/>
              <a:cxnLst/>
              <a:rect l="l" t="t" r="r" b="b"/>
              <a:pathLst>
                <a:path w="1133094" h="1133094">
                  <a:moveTo>
                    <a:pt x="0" y="566547"/>
                  </a:moveTo>
                  <a:cubicBezTo>
                    <a:pt x="0" y="253619"/>
                    <a:pt x="253619" y="0"/>
                    <a:pt x="566547" y="0"/>
                  </a:cubicBezTo>
                  <a:cubicBezTo>
                    <a:pt x="879475" y="0"/>
                    <a:pt x="1133094" y="253619"/>
                    <a:pt x="1133094" y="566547"/>
                  </a:cubicBezTo>
                  <a:cubicBezTo>
                    <a:pt x="1133094" y="879475"/>
                    <a:pt x="879475" y="1133094"/>
                    <a:pt x="566547" y="1133094"/>
                  </a:cubicBezTo>
                  <a:cubicBezTo>
                    <a:pt x="253619" y="1133094"/>
                    <a:pt x="0" y="879475"/>
                    <a:pt x="0" y="5665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55" name="Freeform 29">
              <a:extLst>
                <a:ext uri="{FF2B5EF4-FFF2-40B4-BE49-F238E27FC236}">
                  <a16:creationId xmlns:a16="http://schemas.microsoft.com/office/drawing/2014/main" id="{F54BD3CB-CCF2-DC58-4F66-D7DFE9D060DA}"/>
                </a:ext>
              </a:extLst>
            </p:cNvPr>
            <p:cNvSpPr/>
            <p:nvPr/>
          </p:nvSpPr>
          <p:spPr>
            <a:xfrm>
              <a:off x="0" y="0"/>
              <a:ext cx="1158494" cy="1158494"/>
            </a:xfrm>
            <a:custGeom>
              <a:avLst/>
              <a:gdLst/>
              <a:ahLst/>
              <a:cxnLst/>
              <a:rect l="l" t="t" r="r" b="b"/>
              <a:pathLst>
                <a:path w="1158494" h="1158494">
                  <a:moveTo>
                    <a:pt x="0" y="579247"/>
                  </a:moveTo>
                  <a:cubicBezTo>
                    <a:pt x="0" y="259334"/>
                    <a:pt x="259334" y="0"/>
                    <a:pt x="579247" y="0"/>
                  </a:cubicBezTo>
                  <a:lnTo>
                    <a:pt x="579247" y="12700"/>
                  </a:lnTo>
                  <a:lnTo>
                    <a:pt x="579247" y="0"/>
                  </a:lnTo>
                  <a:cubicBezTo>
                    <a:pt x="899160" y="0"/>
                    <a:pt x="1158494" y="259334"/>
                    <a:pt x="1158494" y="579247"/>
                  </a:cubicBezTo>
                  <a:lnTo>
                    <a:pt x="1145794" y="579247"/>
                  </a:lnTo>
                  <a:lnTo>
                    <a:pt x="1158494" y="579247"/>
                  </a:lnTo>
                  <a:cubicBezTo>
                    <a:pt x="1158494" y="899160"/>
                    <a:pt x="899160" y="1158494"/>
                    <a:pt x="579247" y="1158494"/>
                  </a:cubicBezTo>
                  <a:lnTo>
                    <a:pt x="579247" y="1145794"/>
                  </a:lnTo>
                  <a:lnTo>
                    <a:pt x="579247" y="1158494"/>
                  </a:lnTo>
                  <a:cubicBezTo>
                    <a:pt x="259334" y="1158494"/>
                    <a:pt x="0" y="899160"/>
                    <a:pt x="0" y="579247"/>
                  </a:cubicBezTo>
                  <a:lnTo>
                    <a:pt x="12700" y="579247"/>
                  </a:lnTo>
                  <a:lnTo>
                    <a:pt x="25400" y="579247"/>
                  </a:lnTo>
                  <a:lnTo>
                    <a:pt x="12700" y="579247"/>
                  </a:lnTo>
                  <a:lnTo>
                    <a:pt x="0" y="579247"/>
                  </a:lnTo>
                  <a:moveTo>
                    <a:pt x="25400" y="579247"/>
                  </a:moveTo>
                  <a:cubicBezTo>
                    <a:pt x="25400" y="586232"/>
                    <a:pt x="19685" y="591947"/>
                    <a:pt x="12700" y="591947"/>
                  </a:cubicBezTo>
                  <a:cubicBezTo>
                    <a:pt x="5715" y="591947"/>
                    <a:pt x="0" y="586232"/>
                    <a:pt x="0" y="579247"/>
                  </a:cubicBezTo>
                  <a:cubicBezTo>
                    <a:pt x="0" y="572262"/>
                    <a:pt x="5715" y="566547"/>
                    <a:pt x="12700" y="566547"/>
                  </a:cubicBezTo>
                  <a:cubicBezTo>
                    <a:pt x="19685" y="566547"/>
                    <a:pt x="25400" y="572262"/>
                    <a:pt x="25400" y="579247"/>
                  </a:cubicBezTo>
                  <a:cubicBezTo>
                    <a:pt x="25400" y="885063"/>
                    <a:pt x="273304" y="1133094"/>
                    <a:pt x="579247" y="1133094"/>
                  </a:cubicBezTo>
                  <a:cubicBezTo>
                    <a:pt x="885190" y="1133094"/>
                    <a:pt x="1133094" y="885063"/>
                    <a:pt x="1133094" y="579247"/>
                  </a:cubicBezTo>
                  <a:cubicBezTo>
                    <a:pt x="1133094" y="273431"/>
                    <a:pt x="885063" y="25400"/>
                    <a:pt x="579247" y="25400"/>
                  </a:cubicBezTo>
                  <a:lnTo>
                    <a:pt x="579247" y="12700"/>
                  </a:lnTo>
                  <a:lnTo>
                    <a:pt x="579247" y="25400"/>
                  </a:lnTo>
                  <a:cubicBezTo>
                    <a:pt x="273304" y="25400"/>
                    <a:pt x="25400" y="273304"/>
                    <a:pt x="25400" y="5792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56" name="Group 30">
            <a:extLst>
              <a:ext uri="{FF2B5EF4-FFF2-40B4-BE49-F238E27FC236}">
                <a16:creationId xmlns:a16="http://schemas.microsoft.com/office/drawing/2014/main" id="{6A7D6550-2394-BBE8-E312-E152B129FC0E}"/>
              </a:ext>
            </a:extLst>
          </p:cNvPr>
          <p:cNvGrpSpPr/>
          <p:nvPr/>
        </p:nvGrpSpPr>
        <p:grpSpPr>
          <a:xfrm>
            <a:off x="1794129" y="2960841"/>
            <a:ext cx="9765729" cy="465900"/>
            <a:chOff x="0" y="0"/>
            <a:chExt cx="19531457" cy="93179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57" name="Freeform 31">
              <a:extLst>
                <a:ext uri="{FF2B5EF4-FFF2-40B4-BE49-F238E27FC236}">
                  <a16:creationId xmlns:a16="http://schemas.microsoft.com/office/drawing/2014/main" id="{49F0D397-9C43-A61F-936D-67B89BE9792B}"/>
                </a:ext>
              </a:extLst>
            </p:cNvPr>
            <p:cNvSpPr/>
            <p:nvPr/>
          </p:nvSpPr>
          <p:spPr>
            <a:xfrm>
              <a:off x="12700" y="12700"/>
              <a:ext cx="19506057" cy="906399"/>
            </a:xfrm>
            <a:custGeom>
              <a:avLst/>
              <a:gdLst/>
              <a:ahLst/>
              <a:cxnLst/>
              <a:rect l="l" t="t" r="r" b="b"/>
              <a:pathLst>
                <a:path w="19506057" h="906399">
                  <a:moveTo>
                    <a:pt x="0" y="0"/>
                  </a:moveTo>
                  <a:lnTo>
                    <a:pt x="19506057" y="0"/>
                  </a:lnTo>
                  <a:lnTo>
                    <a:pt x="19506057" y="906399"/>
                  </a:lnTo>
                  <a:lnTo>
                    <a:pt x="0" y="90639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58" name="Freeform 32">
              <a:extLst>
                <a:ext uri="{FF2B5EF4-FFF2-40B4-BE49-F238E27FC236}">
                  <a16:creationId xmlns:a16="http://schemas.microsoft.com/office/drawing/2014/main" id="{F5388302-79B1-FF29-F57A-2D543F7188CB}"/>
                </a:ext>
              </a:extLst>
            </p:cNvPr>
            <p:cNvSpPr/>
            <p:nvPr/>
          </p:nvSpPr>
          <p:spPr>
            <a:xfrm>
              <a:off x="0" y="0"/>
              <a:ext cx="19531457" cy="931799"/>
            </a:xfrm>
            <a:custGeom>
              <a:avLst/>
              <a:gdLst/>
              <a:ahLst/>
              <a:cxnLst/>
              <a:rect l="l" t="t" r="r" b="b"/>
              <a:pathLst>
                <a:path w="19531457" h="931799">
                  <a:moveTo>
                    <a:pt x="12700" y="0"/>
                  </a:moveTo>
                  <a:lnTo>
                    <a:pt x="19518757" y="0"/>
                  </a:lnTo>
                  <a:cubicBezTo>
                    <a:pt x="19525743" y="0"/>
                    <a:pt x="19531457" y="5715"/>
                    <a:pt x="19531457" y="12700"/>
                  </a:cubicBezTo>
                  <a:lnTo>
                    <a:pt x="19531457" y="919099"/>
                  </a:lnTo>
                  <a:cubicBezTo>
                    <a:pt x="19531457" y="926084"/>
                    <a:pt x="19525743" y="931799"/>
                    <a:pt x="19518757" y="931799"/>
                  </a:cubicBezTo>
                  <a:lnTo>
                    <a:pt x="12700" y="931799"/>
                  </a:lnTo>
                  <a:cubicBezTo>
                    <a:pt x="5715" y="931799"/>
                    <a:pt x="0" y="926084"/>
                    <a:pt x="0" y="919099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919099"/>
                  </a:lnTo>
                  <a:lnTo>
                    <a:pt x="12700" y="919099"/>
                  </a:lnTo>
                  <a:lnTo>
                    <a:pt x="12700" y="906399"/>
                  </a:lnTo>
                  <a:lnTo>
                    <a:pt x="19518757" y="906399"/>
                  </a:lnTo>
                  <a:lnTo>
                    <a:pt x="19518757" y="919099"/>
                  </a:lnTo>
                  <a:lnTo>
                    <a:pt x="19506057" y="919099"/>
                  </a:lnTo>
                  <a:lnTo>
                    <a:pt x="19506057" y="12700"/>
                  </a:lnTo>
                  <a:lnTo>
                    <a:pt x="19518757" y="12700"/>
                  </a:lnTo>
                  <a:lnTo>
                    <a:pt x="19518757" y="25400"/>
                  </a:lnTo>
                  <a:lnTo>
                    <a:pt x="12700" y="25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59" name="Group 33">
            <a:extLst>
              <a:ext uri="{FF2B5EF4-FFF2-40B4-BE49-F238E27FC236}">
                <a16:creationId xmlns:a16="http://schemas.microsoft.com/office/drawing/2014/main" id="{18AFB50A-BEE2-E434-0E3B-CFD0198D6B25}"/>
              </a:ext>
            </a:extLst>
          </p:cNvPr>
          <p:cNvGrpSpPr/>
          <p:nvPr/>
        </p:nvGrpSpPr>
        <p:grpSpPr>
          <a:xfrm>
            <a:off x="2210168" y="2956077"/>
            <a:ext cx="9349697" cy="480219"/>
            <a:chOff x="0" y="-28575"/>
            <a:chExt cx="18699393" cy="960437"/>
          </a:xfrm>
          <a:noFill/>
        </p:grpSpPr>
        <p:sp>
          <p:nvSpPr>
            <p:cNvPr id="160" name="Freeform 34">
              <a:extLst>
                <a:ext uri="{FF2B5EF4-FFF2-40B4-BE49-F238E27FC236}">
                  <a16:creationId xmlns:a16="http://schemas.microsoft.com/office/drawing/2014/main" id="{FBA3F53C-7CC7-7B08-EEBF-C92994980815}"/>
                </a:ext>
              </a:extLst>
            </p:cNvPr>
            <p:cNvSpPr/>
            <p:nvPr/>
          </p:nvSpPr>
          <p:spPr>
            <a:xfrm>
              <a:off x="0" y="0"/>
              <a:ext cx="18699392" cy="931862"/>
            </a:xfrm>
            <a:custGeom>
              <a:avLst/>
              <a:gdLst/>
              <a:ahLst/>
              <a:cxnLst/>
              <a:rect l="l" t="t" r="r" b="b"/>
              <a:pathLst>
                <a:path w="18699392" h="931862">
                  <a:moveTo>
                    <a:pt x="0" y="0"/>
                  </a:moveTo>
                  <a:lnTo>
                    <a:pt x="18699392" y="0"/>
                  </a:lnTo>
                  <a:lnTo>
                    <a:pt x="18699392" y="931862"/>
                  </a:lnTo>
                  <a:lnTo>
                    <a:pt x="0" y="93186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61" name="TextBox 35">
              <a:extLst>
                <a:ext uri="{FF2B5EF4-FFF2-40B4-BE49-F238E27FC236}">
                  <a16:creationId xmlns:a16="http://schemas.microsoft.com/office/drawing/2014/main" id="{157D5D60-8121-D148-A540-C17EB8B7D295}"/>
                </a:ext>
              </a:extLst>
            </p:cNvPr>
            <p:cNvSpPr txBox="1"/>
            <p:nvPr/>
          </p:nvSpPr>
          <p:spPr>
            <a:xfrm>
              <a:off x="0" y="-28575"/>
              <a:ext cx="18699393" cy="96043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>
                <a:lnSpc>
                  <a:spcPts val="1404"/>
                </a:lnSpc>
              </a:pPr>
              <a:r>
                <a:rPr lang="mn-MN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И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л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тод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байдал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: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Ялгарлын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дүнг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үнэн бодит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хэмжиж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хараат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бус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байдлаар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баталгаажуулж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бүрэн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ил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тод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байх</a:t>
              </a:r>
              <a:endParaRPr lang="en-US" sz="1300">
                <a:solidFill>
                  <a:srgbClr val="023459"/>
                </a:solidFill>
                <a:latin typeface="Calibri (MS)"/>
                <a:ea typeface="Roboto" panose="02000000000000000000" pitchFamily="2" charset="0"/>
                <a:cs typeface="Roboto" panose="02000000000000000000" pitchFamily="2" charset="0"/>
                <a:sym typeface="Calibri (MS)"/>
              </a:endParaRPr>
            </a:p>
          </p:txBody>
        </p:sp>
      </p:grpSp>
      <p:grpSp>
        <p:nvGrpSpPr>
          <p:cNvPr id="162" name="Group 36">
            <a:extLst>
              <a:ext uri="{FF2B5EF4-FFF2-40B4-BE49-F238E27FC236}">
                <a16:creationId xmlns:a16="http://schemas.microsoft.com/office/drawing/2014/main" id="{4875740E-8E91-474F-F31D-0916E972FF87}"/>
              </a:ext>
            </a:extLst>
          </p:cNvPr>
          <p:cNvGrpSpPr/>
          <p:nvPr/>
        </p:nvGrpSpPr>
        <p:grpSpPr>
          <a:xfrm>
            <a:off x="1510856" y="2904186"/>
            <a:ext cx="579247" cy="579247"/>
            <a:chOff x="0" y="0"/>
            <a:chExt cx="1158494" cy="115849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63" name="Freeform 37">
              <a:extLst>
                <a:ext uri="{FF2B5EF4-FFF2-40B4-BE49-F238E27FC236}">
                  <a16:creationId xmlns:a16="http://schemas.microsoft.com/office/drawing/2014/main" id="{4AB6AC3F-98C2-A221-E2AA-EF2269DAD823}"/>
                </a:ext>
              </a:extLst>
            </p:cNvPr>
            <p:cNvSpPr/>
            <p:nvPr/>
          </p:nvSpPr>
          <p:spPr>
            <a:xfrm>
              <a:off x="12700" y="12700"/>
              <a:ext cx="1133094" cy="1133094"/>
            </a:xfrm>
            <a:custGeom>
              <a:avLst/>
              <a:gdLst/>
              <a:ahLst/>
              <a:cxnLst/>
              <a:rect l="l" t="t" r="r" b="b"/>
              <a:pathLst>
                <a:path w="1133094" h="1133094">
                  <a:moveTo>
                    <a:pt x="0" y="566547"/>
                  </a:moveTo>
                  <a:cubicBezTo>
                    <a:pt x="0" y="253619"/>
                    <a:pt x="253619" y="0"/>
                    <a:pt x="566547" y="0"/>
                  </a:cubicBezTo>
                  <a:cubicBezTo>
                    <a:pt x="879475" y="0"/>
                    <a:pt x="1133094" y="253619"/>
                    <a:pt x="1133094" y="566547"/>
                  </a:cubicBezTo>
                  <a:cubicBezTo>
                    <a:pt x="1133094" y="879475"/>
                    <a:pt x="879475" y="1133094"/>
                    <a:pt x="566547" y="1133094"/>
                  </a:cubicBezTo>
                  <a:cubicBezTo>
                    <a:pt x="253619" y="1133094"/>
                    <a:pt x="0" y="879475"/>
                    <a:pt x="0" y="5665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64" name="Freeform 38">
              <a:extLst>
                <a:ext uri="{FF2B5EF4-FFF2-40B4-BE49-F238E27FC236}">
                  <a16:creationId xmlns:a16="http://schemas.microsoft.com/office/drawing/2014/main" id="{1764AA76-58F7-74DF-C8E0-707FF6D9CBB3}"/>
                </a:ext>
              </a:extLst>
            </p:cNvPr>
            <p:cNvSpPr/>
            <p:nvPr/>
          </p:nvSpPr>
          <p:spPr>
            <a:xfrm>
              <a:off x="0" y="0"/>
              <a:ext cx="1158494" cy="1158494"/>
            </a:xfrm>
            <a:custGeom>
              <a:avLst/>
              <a:gdLst/>
              <a:ahLst/>
              <a:cxnLst/>
              <a:rect l="l" t="t" r="r" b="b"/>
              <a:pathLst>
                <a:path w="1158494" h="1158494">
                  <a:moveTo>
                    <a:pt x="0" y="579247"/>
                  </a:moveTo>
                  <a:cubicBezTo>
                    <a:pt x="0" y="259334"/>
                    <a:pt x="259334" y="0"/>
                    <a:pt x="579247" y="0"/>
                  </a:cubicBezTo>
                  <a:lnTo>
                    <a:pt x="579247" y="12700"/>
                  </a:lnTo>
                  <a:lnTo>
                    <a:pt x="579247" y="0"/>
                  </a:lnTo>
                  <a:cubicBezTo>
                    <a:pt x="899160" y="0"/>
                    <a:pt x="1158494" y="259334"/>
                    <a:pt x="1158494" y="579247"/>
                  </a:cubicBezTo>
                  <a:lnTo>
                    <a:pt x="1145794" y="579247"/>
                  </a:lnTo>
                  <a:lnTo>
                    <a:pt x="1158494" y="579247"/>
                  </a:lnTo>
                  <a:cubicBezTo>
                    <a:pt x="1158494" y="899160"/>
                    <a:pt x="899160" y="1158494"/>
                    <a:pt x="579247" y="1158494"/>
                  </a:cubicBezTo>
                  <a:lnTo>
                    <a:pt x="579247" y="1145794"/>
                  </a:lnTo>
                  <a:lnTo>
                    <a:pt x="579247" y="1158494"/>
                  </a:lnTo>
                  <a:cubicBezTo>
                    <a:pt x="259334" y="1158494"/>
                    <a:pt x="0" y="899160"/>
                    <a:pt x="0" y="579247"/>
                  </a:cubicBezTo>
                  <a:lnTo>
                    <a:pt x="12700" y="579247"/>
                  </a:lnTo>
                  <a:lnTo>
                    <a:pt x="25400" y="579247"/>
                  </a:lnTo>
                  <a:lnTo>
                    <a:pt x="12700" y="579247"/>
                  </a:lnTo>
                  <a:lnTo>
                    <a:pt x="0" y="579247"/>
                  </a:lnTo>
                  <a:moveTo>
                    <a:pt x="25400" y="579247"/>
                  </a:moveTo>
                  <a:cubicBezTo>
                    <a:pt x="25400" y="586232"/>
                    <a:pt x="19685" y="591947"/>
                    <a:pt x="12700" y="591947"/>
                  </a:cubicBezTo>
                  <a:cubicBezTo>
                    <a:pt x="5715" y="591947"/>
                    <a:pt x="0" y="586232"/>
                    <a:pt x="0" y="579247"/>
                  </a:cubicBezTo>
                  <a:cubicBezTo>
                    <a:pt x="0" y="572262"/>
                    <a:pt x="5715" y="566547"/>
                    <a:pt x="12700" y="566547"/>
                  </a:cubicBezTo>
                  <a:cubicBezTo>
                    <a:pt x="19685" y="566547"/>
                    <a:pt x="25400" y="572262"/>
                    <a:pt x="25400" y="579247"/>
                  </a:cubicBezTo>
                  <a:cubicBezTo>
                    <a:pt x="25400" y="885063"/>
                    <a:pt x="273304" y="1133094"/>
                    <a:pt x="579247" y="1133094"/>
                  </a:cubicBezTo>
                  <a:cubicBezTo>
                    <a:pt x="885190" y="1133094"/>
                    <a:pt x="1133094" y="885063"/>
                    <a:pt x="1133094" y="579247"/>
                  </a:cubicBezTo>
                  <a:cubicBezTo>
                    <a:pt x="1133094" y="273431"/>
                    <a:pt x="885063" y="25400"/>
                    <a:pt x="579247" y="25400"/>
                  </a:cubicBezTo>
                  <a:lnTo>
                    <a:pt x="579247" y="12700"/>
                  </a:lnTo>
                  <a:lnTo>
                    <a:pt x="579247" y="25400"/>
                  </a:lnTo>
                  <a:cubicBezTo>
                    <a:pt x="273304" y="25400"/>
                    <a:pt x="25400" y="273304"/>
                    <a:pt x="25400" y="5792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65" name="Group 39">
            <a:extLst>
              <a:ext uri="{FF2B5EF4-FFF2-40B4-BE49-F238E27FC236}">
                <a16:creationId xmlns:a16="http://schemas.microsoft.com/office/drawing/2014/main" id="{EF3546E5-D622-4825-16B8-F2811F20D665}"/>
              </a:ext>
            </a:extLst>
          </p:cNvPr>
          <p:cNvGrpSpPr/>
          <p:nvPr/>
        </p:nvGrpSpPr>
        <p:grpSpPr>
          <a:xfrm>
            <a:off x="1865942" y="3641084"/>
            <a:ext cx="9693910" cy="465900"/>
            <a:chOff x="0" y="0"/>
            <a:chExt cx="19387820" cy="93179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66" name="Freeform 40">
              <a:extLst>
                <a:ext uri="{FF2B5EF4-FFF2-40B4-BE49-F238E27FC236}">
                  <a16:creationId xmlns:a16="http://schemas.microsoft.com/office/drawing/2014/main" id="{64E18765-FA13-0D5A-9741-FE0B75FF541F}"/>
                </a:ext>
              </a:extLst>
            </p:cNvPr>
            <p:cNvSpPr/>
            <p:nvPr/>
          </p:nvSpPr>
          <p:spPr>
            <a:xfrm>
              <a:off x="12700" y="12700"/>
              <a:ext cx="19362420" cy="906399"/>
            </a:xfrm>
            <a:custGeom>
              <a:avLst/>
              <a:gdLst/>
              <a:ahLst/>
              <a:cxnLst/>
              <a:rect l="l" t="t" r="r" b="b"/>
              <a:pathLst>
                <a:path w="19362420" h="906399">
                  <a:moveTo>
                    <a:pt x="0" y="0"/>
                  </a:moveTo>
                  <a:lnTo>
                    <a:pt x="19362420" y="0"/>
                  </a:lnTo>
                  <a:lnTo>
                    <a:pt x="19362420" y="906399"/>
                  </a:lnTo>
                  <a:lnTo>
                    <a:pt x="0" y="90639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67" name="Freeform 41">
              <a:extLst>
                <a:ext uri="{FF2B5EF4-FFF2-40B4-BE49-F238E27FC236}">
                  <a16:creationId xmlns:a16="http://schemas.microsoft.com/office/drawing/2014/main" id="{499BC631-265F-D97E-F496-21C066D28181}"/>
                </a:ext>
              </a:extLst>
            </p:cNvPr>
            <p:cNvSpPr/>
            <p:nvPr/>
          </p:nvSpPr>
          <p:spPr>
            <a:xfrm>
              <a:off x="0" y="0"/>
              <a:ext cx="19387820" cy="931799"/>
            </a:xfrm>
            <a:custGeom>
              <a:avLst/>
              <a:gdLst/>
              <a:ahLst/>
              <a:cxnLst/>
              <a:rect l="l" t="t" r="r" b="b"/>
              <a:pathLst>
                <a:path w="19387820" h="931799">
                  <a:moveTo>
                    <a:pt x="12700" y="0"/>
                  </a:moveTo>
                  <a:lnTo>
                    <a:pt x="19375120" y="0"/>
                  </a:lnTo>
                  <a:cubicBezTo>
                    <a:pt x="19382105" y="0"/>
                    <a:pt x="19387820" y="5715"/>
                    <a:pt x="19387820" y="12700"/>
                  </a:cubicBezTo>
                  <a:lnTo>
                    <a:pt x="19387820" y="919099"/>
                  </a:lnTo>
                  <a:cubicBezTo>
                    <a:pt x="19387820" y="926084"/>
                    <a:pt x="19382105" y="931799"/>
                    <a:pt x="19375120" y="931799"/>
                  </a:cubicBezTo>
                  <a:lnTo>
                    <a:pt x="12700" y="931799"/>
                  </a:lnTo>
                  <a:cubicBezTo>
                    <a:pt x="5715" y="931799"/>
                    <a:pt x="0" y="926084"/>
                    <a:pt x="0" y="919099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919099"/>
                  </a:lnTo>
                  <a:lnTo>
                    <a:pt x="12700" y="919099"/>
                  </a:lnTo>
                  <a:lnTo>
                    <a:pt x="12700" y="906399"/>
                  </a:lnTo>
                  <a:lnTo>
                    <a:pt x="19375120" y="906399"/>
                  </a:lnTo>
                  <a:lnTo>
                    <a:pt x="19375120" y="919099"/>
                  </a:lnTo>
                  <a:lnTo>
                    <a:pt x="19362420" y="919099"/>
                  </a:lnTo>
                  <a:lnTo>
                    <a:pt x="19362420" y="12700"/>
                  </a:lnTo>
                  <a:lnTo>
                    <a:pt x="19375120" y="12700"/>
                  </a:lnTo>
                  <a:lnTo>
                    <a:pt x="19375120" y="25400"/>
                  </a:lnTo>
                  <a:lnTo>
                    <a:pt x="12700" y="25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68" name="Group 42">
            <a:extLst>
              <a:ext uri="{FF2B5EF4-FFF2-40B4-BE49-F238E27FC236}">
                <a16:creationId xmlns:a16="http://schemas.microsoft.com/office/drawing/2014/main" id="{82F076B7-9E7F-B002-5E4D-2C4ADB19A548}"/>
              </a:ext>
            </a:extLst>
          </p:cNvPr>
          <p:cNvGrpSpPr/>
          <p:nvPr/>
        </p:nvGrpSpPr>
        <p:grpSpPr>
          <a:xfrm>
            <a:off x="2270231" y="3643888"/>
            <a:ext cx="9289630" cy="480219"/>
            <a:chOff x="0" y="-28575"/>
            <a:chExt cx="18579260" cy="960437"/>
          </a:xfrm>
          <a:noFill/>
        </p:grpSpPr>
        <p:sp>
          <p:nvSpPr>
            <p:cNvPr id="169" name="Freeform 43">
              <a:extLst>
                <a:ext uri="{FF2B5EF4-FFF2-40B4-BE49-F238E27FC236}">
                  <a16:creationId xmlns:a16="http://schemas.microsoft.com/office/drawing/2014/main" id="{40D11B05-0DCA-F313-277B-24EE748B2A6F}"/>
                </a:ext>
              </a:extLst>
            </p:cNvPr>
            <p:cNvSpPr/>
            <p:nvPr/>
          </p:nvSpPr>
          <p:spPr>
            <a:xfrm>
              <a:off x="0" y="0"/>
              <a:ext cx="18579260" cy="931862"/>
            </a:xfrm>
            <a:custGeom>
              <a:avLst/>
              <a:gdLst/>
              <a:ahLst/>
              <a:cxnLst/>
              <a:rect l="l" t="t" r="r" b="b"/>
              <a:pathLst>
                <a:path w="18579260" h="931862">
                  <a:moveTo>
                    <a:pt x="0" y="0"/>
                  </a:moveTo>
                  <a:lnTo>
                    <a:pt x="18579260" y="0"/>
                  </a:lnTo>
                  <a:lnTo>
                    <a:pt x="18579260" y="931862"/>
                  </a:lnTo>
                  <a:lnTo>
                    <a:pt x="0" y="93186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70" name="TextBox 44">
              <a:extLst>
                <a:ext uri="{FF2B5EF4-FFF2-40B4-BE49-F238E27FC236}">
                  <a16:creationId xmlns:a16="http://schemas.microsoft.com/office/drawing/2014/main" id="{F2F1CE73-2CD2-3CDD-2C1D-E29DE9C71A91}"/>
                </a:ext>
              </a:extLst>
            </p:cNvPr>
            <p:cNvSpPr txBox="1"/>
            <p:nvPr/>
          </p:nvSpPr>
          <p:spPr>
            <a:xfrm>
              <a:off x="0" y="-28575"/>
              <a:ext cx="18579254" cy="96043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>
                <a:lnSpc>
                  <a:spcPts val="1404"/>
                </a:lnSpc>
              </a:pP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Давхар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тоо</a:t>
              </a:r>
              <a:r>
                <a:rPr lang="mn-MN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ц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охгүй</a:t>
              </a:r>
              <a:r>
                <a:rPr lang="mn-MN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байх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: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Карбон к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редитүүд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үндэсний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тооллого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ҮТХН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болон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олон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улсын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шилжүүл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эн тооцсон сааруулалтын үр дүнг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давхар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тоол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оогүй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байх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</a:p>
          </p:txBody>
        </p:sp>
      </p:grpSp>
      <p:grpSp>
        <p:nvGrpSpPr>
          <p:cNvPr id="171" name="Group 45">
            <a:extLst>
              <a:ext uri="{FF2B5EF4-FFF2-40B4-BE49-F238E27FC236}">
                <a16:creationId xmlns:a16="http://schemas.microsoft.com/office/drawing/2014/main" id="{01A1F165-1AB0-E57D-2CB2-E27DFBE929F0}"/>
              </a:ext>
            </a:extLst>
          </p:cNvPr>
          <p:cNvGrpSpPr/>
          <p:nvPr/>
        </p:nvGrpSpPr>
        <p:grpSpPr>
          <a:xfrm>
            <a:off x="1582674" y="3584429"/>
            <a:ext cx="579247" cy="579247"/>
            <a:chOff x="0" y="0"/>
            <a:chExt cx="1158494" cy="115849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2" name="Freeform 46">
              <a:extLst>
                <a:ext uri="{FF2B5EF4-FFF2-40B4-BE49-F238E27FC236}">
                  <a16:creationId xmlns:a16="http://schemas.microsoft.com/office/drawing/2014/main" id="{0F771DDF-2388-A81D-63A8-3E852312B355}"/>
                </a:ext>
              </a:extLst>
            </p:cNvPr>
            <p:cNvSpPr/>
            <p:nvPr/>
          </p:nvSpPr>
          <p:spPr>
            <a:xfrm>
              <a:off x="12700" y="12700"/>
              <a:ext cx="1133094" cy="1133094"/>
            </a:xfrm>
            <a:custGeom>
              <a:avLst/>
              <a:gdLst/>
              <a:ahLst/>
              <a:cxnLst/>
              <a:rect l="l" t="t" r="r" b="b"/>
              <a:pathLst>
                <a:path w="1133094" h="1133094">
                  <a:moveTo>
                    <a:pt x="0" y="566547"/>
                  </a:moveTo>
                  <a:cubicBezTo>
                    <a:pt x="0" y="253619"/>
                    <a:pt x="253619" y="0"/>
                    <a:pt x="566547" y="0"/>
                  </a:cubicBezTo>
                  <a:cubicBezTo>
                    <a:pt x="879475" y="0"/>
                    <a:pt x="1133094" y="253619"/>
                    <a:pt x="1133094" y="566547"/>
                  </a:cubicBezTo>
                  <a:cubicBezTo>
                    <a:pt x="1133094" y="879475"/>
                    <a:pt x="879475" y="1133094"/>
                    <a:pt x="566547" y="1133094"/>
                  </a:cubicBezTo>
                  <a:cubicBezTo>
                    <a:pt x="253619" y="1133094"/>
                    <a:pt x="0" y="879475"/>
                    <a:pt x="0" y="5665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73" name="Freeform 47">
              <a:extLst>
                <a:ext uri="{FF2B5EF4-FFF2-40B4-BE49-F238E27FC236}">
                  <a16:creationId xmlns:a16="http://schemas.microsoft.com/office/drawing/2014/main" id="{1244CAEE-CD02-68F8-781F-C230C4717981}"/>
                </a:ext>
              </a:extLst>
            </p:cNvPr>
            <p:cNvSpPr/>
            <p:nvPr/>
          </p:nvSpPr>
          <p:spPr>
            <a:xfrm>
              <a:off x="0" y="0"/>
              <a:ext cx="1158494" cy="1158494"/>
            </a:xfrm>
            <a:custGeom>
              <a:avLst/>
              <a:gdLst/>
              <a:ahLst/>
              <a:cxnLst/>
              <a:rect l="l" t="t" r="r" b="b"/>
              <a:pathLst>
                <a:path w="1158494" h="1158494">
                  <a:moveTo>
                    <a:pt x="0" y="579247"/>
                  </a:moveTo>
                  <a:cubicBezTo>
                    <a:pt x="0" y="259334"/>
                    <a:pt x="259334" y="0"/>
                    <a:pt x="579247" y="0"/>
                  </a:cubicBezTo>
                  <a:lnTo>
                    <a:pt x="579247" y="12700"/>
                  </a:lnTo>
                  <a:lnTo>
                    <a:pt x="579247" y="0"/>
                  </a:lnTo>
                  <a:cubicBezTo>
                    <a:pt x="899160" y="0"/>
                    <a:pt x="1158494" y="259334"/>
                    <a:pt x="1158494" y="579247"/>
                  </a:cubicBezTo>
                  <a:lnTo>
                    <a:pt x="1145794" y="579247"/>
                  </a:lnTo>
                  <a:lnTo>
                    <a:pt x="1158494" y="579247"/>
                  </a:lnTo>
                  <a:cubicBezTo>
                    <a:pt x="1158494" y="899160"/>
                    <a:pt x="899160" y="1158494"/>
                    <a:pt x="579247" y="1158494"/>
                  </a:cubicBezTo>
                  <a:lnTo>
                    <a:pt x="579247" y="1145794"/>
                  </a:lnTo>
                  <a:lnTo>
                    <a:pt x="579247" y="1158494"/>
                  </a:lnTo>
                  <a:cubicBezTo>
                    <a:pt x="259334" y="1158494"/>
                    <a:pt x="0" y="899160"/>
                    <a:pt x="0" y="579247"/>
                  </a:cubicBezTo>
                  <a:lnTo>
                    <a:pt x="12700" y="579247"/>
                  </a:lnTo>
                  <a:lnTo>
                    <a:pt x="25400" y="579247"/>
                  </a:lnTo>
                  <a:lnTo>
                    <a:pt x="12700" y="579247"/>
                  </a:lnTo>
                  <a:lnTo>
                    <a:pt x="0" y="579247"/>
                  </a:lnTo>
                  <a:moveTo>
                    <a:pt x="25400" y="579247"/>
                  </a:moveTo>
                  <a:cubicBezTo>
                    <a:pt x="25400" y="586232"/>
                    <a:pt x="19685" y="591947"/>
                    <a:pt x="12700" y="591947"/>
                  </a:cubicBezTo>
                  <a:cubicBezTo>
                    <a:pt x="5715" y="591947"/>
                    <a:pt x="0" y="586232"/>
                    <a:pt x="0" y="579247"/>
                  </a:cubicBezTo>
                  <a:cubicBezTo>
                    <a:pt x="0" y="572262"/>
                    <a:pt x="5715" y="566547"/>
                    <a:pt x="12700" y="566547"/>
                  </a:cubicBezTo>
                  <a:cubicBezTo>
                    <a:pt x="19685" y="566547"/>
                    <a:pt x="25400" y="572262"/>
                    <a:pt x="25400" y="579247"/>
                  </a:cubicBezTo>
                  <a:cubicBezTo>
                    <a:pt x="25400" y="885063"/>
                    <a:pt x="273304" y="1133094"/>
                    <a:pt x="579247" y="1133094"/>
                  </a:cubicBezTo>
                  <a:cubicBezTo>
                    <a:pt x="885190" y="1133094"/>
                    <a:pt x="1133094" y="885063"/>
                    <a:pt x="1133094" y="579247"/>
                  </a:cubicBezTo>
                  <a:cubicBezTo>
                    <a:pt x="1133094" y="273431"/>
                    <a:pt x="885063" y="25400"/>
                    <a:pt x="579247" y="25400"/>
                  </a:cubicBezTo>
                  <a:lnTo>
                    <a:pt x="579247" y="12700"/>
                  </a:lnTo>
                  <a:lnTo>
                    <a:pt x="579247" y="25400"/>
                  </a:lnTo>
                  <a:cubicBezTo>
                    <a:pt x="273304" y="25400"/>
                    <a:pt x="25400" y="273304"/>
                    <a:pt x="25400" y="5792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74" name="Group 48">
            <a:extLst>
              <a:ext uri="{FF2B5EF4-FFF2-40B4-BE49-F238E27FC236}">
                <a16:creationId xmlns:a16="http://schemas.microsoft.com/office/drawing/2014/main" id="{48664925-0959-D657-3946-59E98C2901A3}"/>
              </a:ext>
            </a:extLst>
          </p:cNvPr>
          <p:cNvGrpSpPr/>
          <p:nvPr/>
        </p:nvGrpSpPr>
        <p:grpSpPr>
          <a:xfrm>
            <a:off x="1794129" y="4321335"/>
            <a:ext cx="9765729" cy="465900"/>
            <a:chOff x="0" y="0"/>
            <a:chExt cx="19531457" cy="93179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5" name="Freeform 49">
              <a:extLst>
                <a:ext uri="{FF2B5EF4-FFF2-40B4-BE49-F238E27FC236}">
                  <a16:creationId xmlns:a16="http://schemas.microsoft.com/office/drawing/2014/main" id="{84E02813-AF4B-1418-ECB3-391056A8AB0B}"/>
                </a:ext>
              </a:extLst>
            </p:cNvPr>
            <p:cNvSpPr/>
            <p:nvPr/>
          </p:nvSpPr>
          <p:spPr>
            <a:xfrm>
              <a:off x="12700" y="12700"/>
              <a:ext cx="19506057" cy="906399"/>
            </a:xfrm>
            <a:custGeom>
              <a:avLst/>
              <a:gdLst/>
              <a:ahLst/>
              <a:cxnLst/>
              <a:rect l="l" t="t" r="r" b="b"/>
              <a:pathLst>
                <a:path w="19506057" h="906399">
                  <a:moveTo>
                    <a:pt x="0" y="0"/>
                  </a:moveTo>
                  <a:lnTo>
                    <a:pt x="19506057" y="0"/>
                  </a:lnTo>
                  <a:lnTo>
                    <a:pt x="19506057" y="906399"/>
                  </a:lnTo>
                  <a:lnTo>
                    <a:pt x="0" y="90639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76" name="Freeform 50">
              <a:extLst>
                <a:ext uri="{FF2B5EF4-FFF2-40B4-BE49-F238E27FC236}">
                  <a16:creationId xmlns:a16="http://schemas.microsoft.com/office/drawing/2014/main" id="{D77FC407-B397-4F95-846D-CA31C20D86ED}"/>
                </a:ext>
              </a:extLst>
            </p:cNvPr>
            <p:cNvSpPr/>
            <p:nvPr/>
          </p:nvSpPr>
          <p:spPr>
            <a:xfrm>
              <a:off x="0" y="0"/>
              <a:ext cx="19531457" cy="931799"/>
            </a:xfrm>
            <a:custGeom>
              <a:avLst/>
              <a:gdLst/>
              <a:ahLst/>
              <a:cxnLst/>
              <a:rect l="l" t="t" r="r" b="b"/>
              <a:pathLst>
                <a:path w="19531457" h="931799">
                  <a:moveTo>
                    <a:pt x="12700" y="0"/>
                  </a:moveTo>
                  <a:lnTo>
                    <a:pt x="19518757" y="0"/>
                  </a:lnTo>
                  <a:cubicBezTo>
                    <a:pt x="19525743" y="0"/>
                    <a:pt x="19531457" y="5715"/>
                    <a:pt x="19531457" y="12700"/>
                  </a:cubicBezTo>
                  <a:lnTo>
                    <a:pt x="19531457" y="919099"/>
                  </a:lnTo>
                  <a:cubicBezTo>
                    <a:pt x="19531457" y="926084"/>
                    <a:pt x="19525743" y="931799"/>
                    <a:pt x="19518757" y="931799"/>
                  </a:cubicBezTo>
                  <a:lnTo>
                    <a:pt x="12700" y="931799"/>
                  </a:lnTo>
                  <a:cubicBezTo>
                    <a:pt x="5715" y="931799"/>
                    <a:pt x="0" y="926084"/>
                    <a:pt x="0" y="919099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919099"/>
                  </a:lnTo>
                  <a:lnTo>
                    <a:pt x="12700" y="919099"/>
                  </a:lnTo>
                  <a:lnTo>
                    <a:pt x="12700" y="906399"/>
                  </a:lnTo>
                  <a:lnTo>
                    <a:pt x="19518757" y="906399"/>
                  </a:lnTo>
                  <a:lnTo>
                    <a:pt x="19518757" y="919099"/>
                  </a:lnTo>
                  <a:lnTo>
                    <a:pt x="19506057" y="919099"/>
                  </a:lnTo>
                  <a:lnTo>
                    <a:pt x="19506057" y="12700"/>
                  </a:lnTo>
                  <a:lnTo>
                    <a:pt x="19518757" y="12700"/>
                  </a:lnTo>
                  <a:lnTo>
                    <a:pt x="19518757" y="25400"/>
                  </a:lnTo>
                  <a:lnTo>
                    <a:pt x="12700" y="25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77" name="Group 51">
            <a:extLst>
              <a:ext uri="{FF2B5EF4-FFF2-40B4-BE49-F238E27FC236}">
                <a16:creationId xmlns:a16="http://schemas.microsoft.com/office/drawing/2014/main" id="{F6BD7130-39F1-61C3-1E66-888A1D64927D}"/>
              </a:ext>
            </a:extLst>
          </p:cNvPr>
          <p:cNvGrpSpPr/>
          <p:nvPr/>
        </p:nvGrpSpPr>
        <p:grpSpPr>
          <a:xfrm>
            <a:off x="2241468" y="4308627"/>
            <a:ext cx="9318397" cy="480219"/>
            <a:chOff x="0" y="-28575"/>
            <a:chExt cx="18636793" cy="960437"/>
          </a:xfrm>
          <a:noFill/>
        </p:grpSpPr>
        <p:sp>
          <p:nvSpPr>
            <p:cNvPr id="178" name="Freeform 52">
              <a:extLst>
                <a:ext uri="{FF2B5EF4-FFF2-40B4-BE49-F238E27FC236}">
                  <a16:creationId xmlns:a16="http://schemas.microsoft.com/office/drawing/2014/main" id="{BB47070B-A74B-563B-BA8B-23611C6AD3DA}"/>
                </a:ext>
              </a:extLst>
            </p:cNvPr>
            <p:cNvSpPr/>
            <p:nvPr/>
          </p:nvSpPr>
          <p:spPr>
            <a:xfrm>
              <a:off x="0" y="0"/>
              <a:ext cx="18636791" cy="931862"/>
            </a:xfrm>
            <a:custGeom>
              <a:avLst/>
              <a:gdLst/>
              <a:ahLst/>
              <a:cxnLst/>
              <a:rect l="l" t="t" r="r" b="b"/>
              <a:pathLst>
                <a:path w="18636791" h="931862">
                  <a:moveTo>
                    <a:pt x="0" y="0"/>
                  </a:moveTo>
                  <a:lnTo>
                    <a:pt x="18636791" y="0"/>
                  </a:lnTo>
                  <a:lnTo>
                    <a:pt x="18636791" y="931862"/>
                  </a:lnTo>
                  <a:lnTo>
                    <a:pt x="0" y="93186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79" name="TextBox 53">
              <a:extLst>
                <a:ext uri="{FF2B5EF4-FFF2-40B4-BE49-F238E27FC236}">
                  <a16:creationId xmlns:a16="http://schemas.microsoft.com/office/drawing/2014/main" id="{66104783-5A26-9020-0BFD-3BBFD405FAAB}"/>
                </a:ext>
              </a:extLst>
            </p:cNvPr>
            <p:cNvSpPr txBox="1"/>
            <p:nvPr/>
          </p:nvSpPr>
          <p:spPr>
            <a:xfrm>
              <a:off x="0" y="-28575"/>
              <a:ext cx="18636793" cy="96043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>
                <a:lnSpc>
                  <a:spcPts val="1404"/>
                </a:lnSpc>
              </a:pP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Нийгэм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,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байгаль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орчны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хамгаалалт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: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Чанартай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(high integrity)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төслүүд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хүний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эрхийг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хүндэтгэж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биологийн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олон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янз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байдлыг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хамгаалж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нийгэм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болон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байгаль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орчинд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сөрөг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нөлөөллөөс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зайлсхийх</a:t>
              </a:r>
              <a:endParaRPr lang="en-US" sz="1300">
                <a:solidFill>
                  <a:srgbClr val="023459"/>
                </a:solidFill>
                <a:latin typeface="Calibri (MS)"/>
                <a:ea typeface="Roboto" panose="02000000000000000000" pitchFamily="2" charset="0"/>
                <a:cs typeface="Roboto" panose="02000000000000000000" pitchFamily="2" charset="0"/>
                <a:sym typeface="Calibri (MS)"/>
              </a:endParaRPr>
            </a:p>
          </p:txBody>
        </p:sp>
      </p:grpSp>
      <p:grpSp>
        <p:nvGrpSpPr>
          <p:cNvPr id="180" name="Group 54">
            <a:extLst>
              <a:ext uri="{FF2B5EF4-FFF2-40B4-BE49-F238E27FC236}">
                <a16:creationId xmlns:a16="http://schemas.microsoft.com/office/drawing/2014/main" id="{072B8FFA-34E1-49A9-3ED3-A513A755D1B2}"/>
              </a:ext>
            </a:extLst>
          </p:cNvPr>
          <p:cNvGrpSpPr/>
          <p:nvPr/>
        </p:nvGrpSpPr>
        <p:grpSpPr>
          <a:xfrm>
            <a:off x="1510856" y="4264680"/>
            <a:ext cx="579247" cy="579247"/>
            <a:chOff x="0" y="0"/>
            <a:chExt cx="1158494" cy="115849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1" name="Freeform 55">
              <a:extLst>
                <a:ext uri="{FF2B5EF4-FFF2-40B4-BE49-F238E27FC236}">
                  <a16:creationId xmlns:a16="http://schemas.microsoft.com/office/drawing/2014/main" id="{1BAE4988-6D77-77B2-FF28-BCDC90E4B591}"/>
                </a:ext>
              </a:extLst>
            </p:cNvPr>
            <p:cNvSpPr/>
            <p:nvPr/>
          </p:nvSpPr>
          <p:spPr>
            <a:xfrm>
              <a:off x="12700" y="12700"/>
              <a:ext cx="1133094" cy="1133094"/>
            </a:xfrm>
            <a:custGeom>
              <a:avLst/>
              <a:gdLst/>
              <a:ahLst/>
              <a:cxnLst/>
              <a:rect l="l" t="t" r="r" b="b"/>
              <a:pathLst>
                <a:path w="1133094" h="1133094">
                  <a:moveTo>
                    <a:pt x="0" y="566547"/>
                  </a:moveTo>
                  <a:cubicBezTo>
                    <a:pt x="0" y="253619"/>
                    <a:pt x="253619" y="0"/>
                    <a:pt x="566547" y="0"/>
                  </a:cubicBezTo>
                  <a:cubicBezTo>
                    <a:pt x="879475" y="0"/>
                    <a:pt x="1133094" y="253619"/>
                    <a:pt x="1133094" y="566547"/>
                  </a:cubicBezTo>
                  <a:cubicBezTo>
                    <a:pt x="1133094" y="879475"/>
                    <a:pt x="879475" y="1133094"/>
                    <a:pt x="566547" y="1133094"/>
                  </a:cubicBezTo>
                  <a:cubicBezTo>
                    <a:pt x="253619" y="1133094"/>
                    <a:pt x="0" y="879475"/>
                    <a:pt x="0" y="5665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82" name="Freeform 56">
              <a:extLst>
                <a:ext uri="{FF2B5EF4-FFF2-40B4-BE49-F238E27FC236}">
                  <a16:creationId xmlns:a16="http://schemas.microsoft.com/office/drawing/2014/main" id="{23E17174-4B74-C166-89E7-749844FDB9E1}"/>
                </a:ext>
              </a:extLst>
            </p:cNvPr>
            <p:cNvSpPr/>
            <p:nvPr/>
          </p:nvSpPr>
          <p:spPr>
            <a:xfrm>
              <a:off x="0" y="0"/>
              <a:ext cx="1158494" cy="1158494"/>
            </a:xfrm>
            <a:custGeom>
              <a:avLst/>
              <a:gdLst/>
              <a:ahLst/>
              <a:cxnLst/>
              <a:rect l="l" t="t" r="r" b="b"/>
              <a:pathLst>
                <a:path w="1158494" h="1158494">
                  <a:moveTo>
                    <a:pt x="0" y="579247"/>
                  </a:moveTo>
                  <a:cubicBezTo>
                    <a:pt x="0" y="259334"/>
                    <a:pt x="259334" y="0"/>
                    <a:pt x="579247" y="0"/>
                  </a:cubicBezTo>
                  <a:lnTo>
                    <a:pt x="579247" y="12700"/>
                  </a:lnTo>
                  <a:lnTo>
                    <a:pt x="579247" y="0"/>
                  </a:lnTo>
                  <a:cubicBezTo>
                    <a:pt x="899160" y="0"/>
                    <a:pt x="1158494" y="259334"/>
                    <a:pt x="1158494" y="579247"/>
                  </a:cubicBezTo>
                  <a:lnTo>
                    <a:pt x="1145794" y="579247"/>
                  </a:lnTo>
                  <a:lnTo>
                    <a:pt x="1158494" y="579247"/>
                  </a:lnTo>
                  <a:cubicBezTo>
                    <a:pt x="1158494" y="899160"/>
                    <a:pt x="899160" y="1158494"/>
                    <a:pt x="579247" y="1158494"/>
                  </a:cubicBezTo>
                  <a:lnTo>
                    <a:pt x="579247" y="1145794"/>
                  </a:lnTo>
                  <a:lnTo>
                    <a:pt x="579247" y="1158494"/>
                  </a:lnTo>
                  <a:cubicBezTo>
                    <a:pt x="259334" y="1158494"/>
                    <a:pt x="0" y="899160"/>
                    <a:pt x="0" y="579247"/>
                  </a:cubicBezTo>
                  <a:lnTo>
                    <a:pt x="12700" y="579247"/>
                  </a:lnTo>
                  <a:lnTo>
                    <a:pt x="25400" y="579247"/>
                  </a:lnTo>
                  <a:lnTo>
                    <a:pt x="12700" y="579247"/>
                  </a:lnTo>
                  <a:lnTo>
                    <a:pt x="0" y="579247"/>
                  </a:lnTo>
                  <a:moveTo>
                    <a:pt x="25400" y="579247"/>
                  </a:moveTo>
                  <a:cubicBezTo>
                    <a:pt x="25400" y="586232"/>
                    <a:pt x="19685" y="591947"/>
                    <a:pt x="12700" y="591947"/>
                  </a:cubicBezTo>
                  <a:cubicBezTo>
                    <a:pt x="5715" y="591947"/>
                    <a:pt x="0" y="586232"/>
                    <a:pt x="0" y="579247"/>
                  </a:cubicBezTo>
                  <a:cubicBezTo>
                    <a:pt x="0" y="572262"/>
                    <a:pt x="5715" y="566547"/>
                    <a:pt x="12700" y="566547"/>
                  </a:cubicBezTo>
                  <a:cubicBezTo>
                    <a:pt x="19685" y="566547"/>
                    <a:pt x="25400" y="572262"/>
                    <a:pt x="25400" y="579247"/>
                  </a:cubicBezTo>
                  <a:cubicBezTo>
                    <a:pt x="25400" y="885063"/>
                    <a:pt x="273304" y="1133094"/>
                    <a:pt x="579247" y="1133094"/>
                  </a:cubicBezTo>
                  <a:cubicBezTo>
                    <a:pt x="885190" y="1133094"/>
                    <a:pt x="1133094" y="885063"/>
                    <a:pt x="1133094" y="579247"/>
                  </a:cubicBezTo>
                  <a:cubicBezTo>
                    <a:pt x="1133094" y="273431"/>
                    <a:pt x="885063" y="25400"/>
                    <a:pt x="579247" y="25400"/>
                  </a:cubicBezTo>
                  <a:lnTo>
                    <a:pt x="579247" y="12700"/>
                  </a:lnTo>
                  <a:lnTo>
                    <a:pt x="579247" y="25400"/>
                  </a:lnTo>
                  <a:cubicBezTo>
                    <a:pt x="273304" y="25400"/>
                    <a:pt x="25400" y="273304"/>
                    <a:pt x="25400" y="5792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83" name="Group 57">
            <a:extLst>
              <a:ext uri="{FF2B5EF4-FFF2-40B4-BE49-F238E27FC236}">
                <a16:creationId xmlns:a16="http://schemas.microsoft.com/office/drawing/2014/main" id="{DC908D4E-691B-839E-6941-3CFBCAF69052}"/>
              </a:ext>
            </a:extLst>
          </p:cNvPr>
          <p:cNvGrpSpPr/>
          <p:nvPr/>
        </p:nvGrpSpPr>
        <p:grpSpPr>
          <a:xfrm>
            <a:off x="1569205" y="5001083"/>
            <a:ext cx="9990645" cy="465900"/>
            <a:chOff x="0" y="0"/>
            <a:chExt cx="19981290" cy="93179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4" name="Freeform 58">
              <a:extLst>
                <a:ext uri="{FF2B5EF4-FFF2-40B4-BE49-F238E27FC236}">
                  <a16:creationId xmlns:a16="http://schemas.microsoft.com/office/drawing/2014/main" id="{C60D759D-5771-1916-A06E-19CCA6B8ED61}"/>
                </a:ext>
              </a:extLst>
            </p:cNvPr>
            <p:cNvSpPr/>
            <p:nvPr/>
          </p:nvSpPr>
          <p:spPr>
            <a:xfrm>
              <a:off x="12700" y="12700"/>
              <a:ext cx="19955890" cy="906399"/>
            </a:xfrm>
            <a:custGeom>
              <a:avLst/>
              <a:gdLst/>
              <a:ahLst/>
              <a:cxnLst/>
              <a:rect l="l" t="t" r="r" b="b"/>
              <a:pathLst>
                <a:path w="19955890" h="906399">
                  <a:moveTo>
                    <a:pt x="0" y="0"/>
                  </a:moveTo>
                  <a:lnTo>
                    <a:pt x="19955890" y="0"/>
                  </a:lnTo>
                  <a:lnTo>
                    <a:pt x="19955890" y="906399"/>
                  </a:lnTo>
                  <a:lnTo>
                    <a:pt x="0" y="90639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5" name="Freeform 59">
              <a:extLst>
                <a:ext uri="{FF2B5EF4-FFF2-40B4-BE49-F238E27FC236}">
                  <a16:creationId xmlns:a16="http://schemas.microsoft.com/office/drawing/2014/main" id="{838A1531-637C-9145-83AE-A469E13C1C4E}"/>
                </a:ext>
              </a:extLst>
            </p:cNvPr>
            <p:cNvSpPr/>
            <p:nvPr/>
          </p:nvSpPr>
          <p:spPr>
            <a:xfrm>
              <a:off x="0" y="0"/>
              <a:ext cx="19981290" cy="931799"/>
            </a:xfrm>
            <a:custGeom>
              <a:avLst/>
              <a:gdLst/>
              <a:ahLst/>
              <a:cxnLst/>
              <a:rect l="l" t="t" r="r" b="b"/>
              <a:pathLst>
                <a:path w="19981290" h="931799">
                  <a:moveTo>
                    <a:pt x="12700" y="0"/>
                  </a:moveTo>
                  <a:lnTo>
                    <a:pt x="19968590" y="0"/>
                  </a:lnTo>
                  <a:cubicBezTo>
                    <a:pt x="19975576" y="0"/>
                    <a:pt x="19981290" y="5715"/>
                    <a:pt x="19981290" y="12700"/>
                  </a:cubicBezTo>
                  <a:lnTo>
                    <a:pt x="19981290" y="919099"/>
                  </a:lnTo>
                  <a:cubicBezTo>
                    <a:pt x="19981290" y="926084"/>
                    <a:pt x="19975576" y="931799"/>
                    <a:pt x="19968590" y="931799"/>
                  </a:cubicBezTo>
                  <a:lnTo>
                    <a:pt x="12700" y="931799"/>
                  </a:lnTo>
                  <a:cubicBezTo>
                    <a:pt x="5715" y="931799"/>
                    <a:pt x="0" y="926084"/>
                    <a:pt x="0" y="919099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919099"/>
                  </a:lnTo>
                  <a:lnTo>
                    <a:pt x="12700" y="919099"/>
                  </a:lnTo>
                  <a:lnTo>
                    <a:pt x="12700" y="906399"/>
                  </a:lnTo>
                  <a:lnTo>
                    <a:pt x="19968590" y="906399"/>
                  </a:lnTo>
                  <a:lnTo>
                    <a:pt x="19968590" y="919099"/>
                  </a:lnTo>
                  <a:lnTo>
                    <a:pt x="19955890" y="919099"/>
                  </a:lnTo>
                  <a:lnTo>
                    <a:pt x="19955890" y="12700"/>
                  </a:lnTo>
                  <a:lnTo>
                    <a:pt x="19968590" y="12700"/>
                  </a:lnTo>
                  <a:lnTo>
                    <a:pt x="19968590" y="25400"/>
                  </a:lnTo>
                  <a:lnTo>
                    <a:pt x="12700" y="25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86" name="Group 60">
            <a:extLst>
              <a:ext uri="{FF2B5EF4-FFF2-40B4-BE49-F238E27FC236}">
                <a16:creationId xmlns:a16="http://schemas.microsoft.com/office/drawing/2014/main" id="{967BBB96-532B-822E-6D62-BFBFA814D48A}"/>
              </a:ext>
            </a:extLst>
          </p:cNvPr>
          <p:cNvGrpSpPr/>
          <p:nvPr/>
        </p:nvGrpSpPr>
        <p:grpSpPr>
          <a:xfrm>
            <a:off x="2026492" y="4978857"/>
            <a:ext cx="9479711" cy="480219"/>
            <a:chOff x="0" y="-28575"/>
            <a:chExt cx="18959421" cy="960437"/>
          </a:xfrm>
          <a:noFill/>
        </p:grpSpPr>
        <p:sp>
          <p:nvSpPr>
            <p:cNvPr id="187" name="Freeform 61">
              <a:extLst>
                <a:ext uri="{FF2B5EF4-FFF2-40B4-BE49-F238E27FC236}">
                  <a16:creationId xmlns:a16="http://schemas.microsoft.com/office/drawing/2014/main" id="{6511AAF8-9EF0-FE7C-7F53-C3973ED31EA8}"/>
                </a:ext>
              </a:extLst>
            </p:cNvPr>
            <p:cNvSpPr/>
            <p:nvPr/>
          </p:nvSpPr>
          <p:spPr>
            <a:xfrm>
              <a:off x="0" y="0"/>
              <a:ext cx="18959421" cy="931862"/>
            </a:xfrm>
            <a:custGeom>
              <a:avLst/>
              <a:gdLst/>
              <a:ahLst/>
              <a:cxnLst/>
              <a:rect l="l" t="t" r="r" b="b"/>
              <a:pathLst>
                <a:path w="18959421" h="931862">
                  <a:moveTo>
                    <a:pt x="0" y="0"/>
                  </a:moveTo>
                  <a:lnTo>
                    <a:pt x="18959421" y="0"/>
                  </a:lnTo>
                  <a:lnTo>
                    <a:pt x="18959421" y="931862"/>
                  </a:lnTo>
                  <a:lnTo>
                    <a:pt x="0" y="93186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8" name="TextBox 62">
              <a:extLst>
                <a:ext uri="{FF2B5EF4-FFF2-40B4-BE49-F238E27FC236}">
                  <a16:creationId xmlns:a16="http://schemas.microsoft.com/office/drawing/2014/main" id="{ED2D0552-5A88-B938-CE16-EE3FA8F575D2}"/>
                </a:ext>
              </a:extLst>
            </p:cNvPr>
            <p:cNvSpPr txBox="1"/>
            <p:nvPr/>
          </p:nvSpPr>
          <p:spPr>
            <a:xfrm>
              <a:off x="0" y="-28575"/>
              <a:ext cx="18959417" cy="96043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>
                <a:lnSpc>
                  <a:spcPts val="1404"/>
                </a:lnSpc>
              </a:pPr>
              <a:r>
                <a:rPr lang="mn-MN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Үр ашгийн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хуваарилалт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: </a:t>
              </a:r>
              <a:r>
                <a:rPr lang="mn-MN" sz="1300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т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өслүүд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Урьдчилсан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Мэдээлэлд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суурилсан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гэрээг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(FPIC) х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ийх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нөлөөлөлд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өртсөн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орон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нутгийн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иргэдтэй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үр ашгийг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шударгаар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хуваарилах</a:t>
              </a:r>
              <a:endParaRPr lang="en-US" sz="1300">
                <a:solidFill>
                  <a:srgbClr val="023459"/>
                </a:solidFill>
                <a:latin typeface="Calibri (MS)"/>
                <a:ea typeface="Roboto" panose="02000000000000000000" pitchFamily="2" charset="0"/>
                <a:cs typeface="Roboto" panose="02000000000000000000" pitchFamily="2" charset="0"/>
                <a:sym typeface="Calibri (MS)"/>
              </a:endParaRPr>
            </a:p>
          </p:txBody>
        </p:sp>
      </p:grpSp>
      <p:grpSp>
        <p:nvGrpSpPr>
          <p:cNvPr id="189" name="Group 63">
            <a:extLst>
              <a:ext uri="{FF2B5EF4-FFF2-40B4-BE49-F238E27FC236}">
                <a16:creationId xmlns:a16="http://schemas.microsoft.com/office/drawing/2014/main" id="{6B77198F-A62E-EF8F-EC49-4907D7BB0D00}"/>
              </a:ext>
            </a:extLst>
          </p:cNvPr>
          <p:cNvGrpSpPr/>
          <p:nvPr/>
        </p:nvGrpSpPr>
        <p:grpSpPr>
          <a:xfrm>
            <a:off x="1285939" y="4944428"/>
            <a:ext cx="579247" cy="579247"/>
            <a:chOff x="0" y="0"/>
            <a:chExt cx="1158494" cy="115849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0" name="Freeform 64">
              <a:extLst>
                <a:ext uri="{FF2B5EF4-FFF2-40B4-BE49-F238E27FC236}">
                  <a16:creationId xmlns:a16="http://schemas.microsoft.com/office/drawing/2014/main" id="{7095C720-7CF7-1A5B-AC78-C5D0A38CACD0}"/>
                </a:ext>
              </a:extLst>
            </p:cNvPr>
            <p:cNvSpPr/>
            <p:nvPr/>
          </p:nvSpPr>
          <p:spPr>
            <a:xfrm>
              <a:off x="12700" y="12700"/>
              <a:ext cx="1133094" cy="1133094"/>
            </a:xfrm>
            <a:custGeom>
              <a:avLst/>
              <a:gdLst/>
              <a:ahLst/>
              <a:cxnLst/>
              <a:rect l="l" t="t" r="r" b="b"/>
              <a:pathLst>
                <a:path w="1133094" h="1133094">
                  <a:moveTo>
                    <a:pt x="0" y="566547"/>
                  </a:moveTo>
                  <a:cubicBezTo>
                    <a:pt x="0" y="253619"/>
                    <a:pt x="253619" y="0"/>
                    <a:pt x="566547" y="0"/>
                  </a:cubicBezTo>
                  <a:cubicBezTo>
                    <a:pt x="879475" y="0"/>
                    <a:pt x="1133094" y="253619"/>
                    <a:pt x="1133094" y="566547"/>
                  </a:cubicBezTo>
                  <a:cubicBezTo>
                    <a:pt x="1133094" y="879475"/>
                    <a:pt x="879475" y="1133094"/>
                    <a:pt x="566547" y="1133094"/>
                  </a:cubicBezTo>
                  <a:cubicBezTo>
                    <a:pt x="253619" y="1133094"/>
                    <a:pt x="0" y="879475"/>
                    <a:pt x="0" y="5665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91" name="Freeform 65">
              <a:extLst>
                <a:ext uri="{FF2B5EF4-FFF2-40B4-BE49-F238E27FC236}">
                  <a16:creationId xmlns:a16="http://schemas.microsoft.com/office/drawing/2014/main" id="{7DB4DF04-666F-8DD1-A657-C89650424632}"/>
                </a:ext>
              </a:extLst>
            </p:cNvPr>
            <p:cNvSpPr/>
            <p:nvPr/>
          </p:nvSpPr>
          <p:spPr>
            <a:xfrm>
              <a:off x="0" y="0"/>
              <a:ext cx="1158494" cy="1158494"/>
            </a:xfrm>
            <a:custGeom>
              <a:avLst/>
              <a:gdLst/>
              <a:ahLst/>
              <a:cxnLst/>
              <a:rect l="l" t="t" r="r" b="b"/>
              <a:pathLst>
                <a:path w="1158494" h="1158494">
                  <a:moveTo>
                    <a:pt x="0" y="579247"/>
                  </a:moveTo>
                  <a:cubicBezTo>
                    <a:pt x="0" y="259334"/>
                    <a:pt x="259334" y="0"/>
                    <a:pt x="579247" y="0"/>
                  </a:cubicBezTo>
                  <a:lnTo>
                    <a:pt x="579247" y="12700"/>
                  </a:lnTo>
                  <a:lnTo>
                    <a:pt x="579247" y="0"/>
                  </a:lnTo>
                  <a:cubicBezTo>
                    <a:pt x="899160" y="0"/>
                    <a:pt x="1158494" y="259334"/>
                    <a:pt x="1158494" y="579247"/>
                  </a:cubicBezTo>
                  <a:lnTo>
                    <a:pt x="1145794" y="579247"/>
                  </a:lnTo>
                  <a:lnTo>
                    <a:pt x="1158494" y="579247"/>
                  </a:lnTo>
                  <a:cubicBezTo>
                    <a:pt x="1158494" y="899160"/>
                    <a:pt x="899160" y="1158494"/>
                    <a:pt x="579247" y="1158494"/>
                  </a:cubicBezTo>
                  <a:lnTo>
                    <a:pt x="579247" y="1145794"/>
                  </a:lnTo>
                  <a:lnTo>
                    <a:pt x="579247" y="1158494"/>
                  </a:lnTo>
                  <a:cubicBezTo>
                    <a:pt x="259334" y="1158494"/>
                    <a:pt x="0" y="899160"/>
                    <a:pt x="0" y="579247"/>
                  </a:cubicBezTo>
                  <a:lnTo>
                    <a:pt x="12700" y="579247"/>
                  </a:lnTo>
                  <a:lnTo>
                    <a:pt x="25400" y="579247"/>
                  </a:lnTo>
                  <a:lnTo>
                    <a:pt x="12700" y="579247"/>
                  </a:lnTo>
                  <a:lnTo>
                    <a:pt x="0" y="579247"/>
                  </a:lnTo>
                  <a:moveTo>
                    <a:pt x="25400" y="579247"/>
                  </a:moveTo>
                  <a:cubicBezTo>
                    <a:pt x="25400" y="586232"/>
                    <a:pt x="19685" y="591947"/>
                    <a:pt x="12700" y="591947"/>
                  </a:cubicBezTo>
                  <a:cubicBezTo>
                    <a:pt x="5715" y="591947"/>
                    <a:pt x="0" y="586232"/>
                    <a:pt x="0" y="579247"/>
                  </a:cubicBezTo>
                  <a:cubicBezTo>
                    <a:pt x="0" y="572262"/>
                    <a:pt x="5715" y="566547"/>
                    <a:pt x="12700" y="566547"/>
                  </a:cubicBezTo>
                  <a:cubicBezTo>
                    <a:pt x="19685" y="566547"/>
                    <a:pt x="25400" y="572262"/>
                    <a:pt x="25400" y="579247"/>
                  </a:cubicBezTo>
                  <a:cubicBezTo>
                    <a:pt x="25400" y="885063"/>
                    <a:pt x="273304" y="1133094"/>
                    <a:pt x="579247" y="1133094"/>
                  </a:cubicBezTo>
                  <a:cubicBezTo>
                    <a:pt x="885190" y="1133094"/>
                    <a:pt x="1133094" y="885063"/>
                    <a:pt x="1133094" y="579247"/>
                  </a:cubicBezTo>
                  <a:cubicBezTo>
                    <a:pt x="1133094" y="273431"/>
                    <a:pt x="885063" y="25400"/>
                    <a:pt x="579247" y="25400"/>
                  </a:cubicBezTo>
                  <a:lnTo>
                    <a:pt x="579247" y="12700"/>
                  </a:lnTo>
                  <a:lnTo>
                    <a:pt x="579247" y="25400"/>
                  </a:lnTo>
                  <a:cubicBezTo>
                    <a:pt x="273304" y="25400"/>
                    <a:pt x="25400" y="273304"/>
                    <a:pt x="25400" y="5792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92" name="Group 66">
            <a:extLst>
              <a:ext uri="{FF2B5EF4-FFF2-40B4-BE49-F238E27FC236}">
                <a16:creationId xmlns:a16="http://schemas.microsoft.com/office/drawing/2014/main" id="{64E8ECB8-D664-F485-B517-C8F01E1D48E7}"/>
              </a:ext>
            </a:extLst>
          </p:cNvPr>
          <p:cNvGrpSpPr/>
          <p:nvPr/>
        </p:nvGrpSpPr>
        <p:grpSpPr>
          <a:xfrm>
            <a:off x="1158768" y="5681327"/>
            <a:ext cx="10401110" cy="465900"/>
            <a:chOff x="0" y="0"/>
            <a:chExt cx="20802219" cy="93179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3" name="Freeform 67">
              <a:extLst>
                <a:ext uri="{FF2B5EF4-FFF2-40B4-BE49-F238E27FC236}">
                  <a16:creationId xmlns:a16="http://schemas.microsoft.com/office/drawing/2014/main" id="{883D9DC9-B664-A3D3-7B94-2A9B1354F814}"/>
                </a:ext>
              </a:extLst>
            </p:cNvPr>
            <p:cNvSpPr/>
            <p:nvPr/>
          </p:nvSpPr>
          <p:spPr>
            <a:xfrm>
              <a:off x="12700" y="12700"/>
              <a:ext cx="20776819" cy="906399"/>
            </a:xfrm>
            <a:custGeom>
              <a:avLst/>
              <a:gdLst/>
              <a:ahLst/>
              <a:cxnLst/>
              <a:rect l="l" t="t" r="r" b="b"/>
              <a:pathLst>
                <a:path w="20776819" h="906399">
                  <a:moveTo>
                    <a:pt x="0" y="0"/>
                  </a:moveTo>
                  <a:lnTo>
                    <a:pt x="20776819" y="0"/>
                  </a:lnTo>
                  <a:lnTo>
                    <a:pt x="20776819" y="906399"/>
                  </a:lnTo>
                  <a:lnTo>
                    <a:pt x="0" y="90639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4" name="Freeform 68">
              <a:extLst>
                <a:ext uri="{FF2B5EF4-FFF2-40B4-BE49-F238E27FC236}">
                  <a16:creationId xmlns:a16="http://schemas.microsoft.com/office/drawing/2014/main" id="{4E97CB1B-16A0-F1C8-0374-9F0BEFD447B0}"/>
                </a:ext>
              </a:extLst>
            </p:cNvPr>
            <p:cNvSpPr/>
            <p:nvPr/>
          </p:nvSpPr>
          <p:spPr>
            <a:xfrm>
              <a:off x="0" y="0"/>
              <a:ext cx="20802219" cy="931799"/>
            </a:xfrm>
            <a:custGeom>
              <a:avLst/>
              <a:gdLst/>
              <a:ahLst/>
              <a:cxnLst/>
              <a:rect l="l" t="t" r="r" b="b"/>
              <a:pathLst>
                <a:path w="20802219" h="931799">
                  <a:moveTo>
                    <a:pt x="12700" y="0"/>
                  </a:moveTo>
                  <a:lnTo>
                    <a:pt x="20789519" y="0"/>
                  </a:lnTo>
                  <a:cubicBezTo>
                    <a:pt x="20796504" y="0"/>
                    <a:pt x="20802219" y="5715"/>
                    <a:pt x="20802219" y="12700"/>
                  </a:cubicBezTo>
                  <a:lnTo>
                    <a:pt x="20802219" y="919099"/>
                  </a:lnTo>
                  <a:cubicBezTo>
                    <a:pt x="20802219" y="926084"/>
                    <a:pt x="20796504" y="931799"/>
                    <a:pt x="20789519" y="931799"/>
                  </a:cubicBezTo>
                  <a:lnTo>
                    <a:pt x="12700" y="931799"/>
                  </a:lnTo>
                  <a:cubicBezTo>
                    <a:pt x="5715" y="931799"/>
                    <a:pt x="0" y="926084"/>
                    <a:pt x="0" y="919099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919099"/>
                  </a:lnTo>
                  <a:lnTo>
                    <a:pt x="12700" y="919099"/>
                  </a:lnTo>
                  <a:lnTo>
                    <a:pt x="12700" y="906399"/>
                  </a:lnTo>
                  <a:lnTo>
                    <a:pt x="20789519" y="906399"/>
                  </a:lnTo>
                  <a:lnTo>
                    <a:pt x="20789519" y="919099"/>
                  </a:lnTo>
                  <a:lnTo>
                    <a:pt x="20776819" y="919099"/>
                  </a:lnTo>
                  <a:lnTo>
                    <a:pt x="20776819" y="12700"/>
                  </a:lnTo>
                  <a:lnTo>
                    <a:pt x="20789519" y="12700"/>
                  </a:lnTo>
                  <a:lnTo>
                    <a:pt x="20789519" y="25400"/>
                  </a:lnTo>
                  <a:lnTo>
                    <a:pt x="12700" y="25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195" name="Group 69">
            <a:extLst>
              <a:ext uri="{FF2B5EF4-FFF2-40B4-BE49-F238E27FC236}">
                <a16:creationId xmlns:a16="http://schemas.microsoft.com/office/drawing/2014/main" id="{27709EA3-9189-66C1-AAFC-F734A3232C6F}"/>
              </a:ext>
            </a:extLst>
          </p:cNvPr>
          <p:cNvGrpSpPr/>
          <p:nvPr/>
        </p:nvGrpSpPr>
        <p:grpSpPr>
          <a:xfrm>
            <a:off x="1587697" y="5667038"/>
            <a:ext cx="9972168" cy="480219"/>
            <a:chOff x="0" y="-28575"/>
            <a:chExt cx="19944334" cy="960437"/>
          </a:xfrm>
          <a:noFill/>
        </p:grpSpPr>
        <p:sp>
          <p:nvSpPr>
            <p:cNvPr id="196" name="Freeform 70">
              <a:extLst>
                <a:ext uri="{FF2B5EF4-FFF2-40B4-BE49-F238E27FC236}">
                  <a16:creationId xmlns:a16="http://schemas.microsoft.com/office/drawing/2014/main" id="{16671DB0-9169-D9C3-F37E-882791E2819C}"/>
                </a:ext>
              </a:extLst>
            </p:cNvPr>
            <p:cNvSpPr/>
            <p:nvPr/>
          </p:nvSpPr>
          <p:spPr>
            <a:xfrm>
              <a:off x="0" y="0"/>
              <a:ext cx="19944333" cy="931862"/>
            </a:xfrm>
            <a:custGeom>
              <a:avLst/>
              <a:gdLst/>
              <a:ahLst/>
              <a:cxnLst/>
              <a:rect l="l" t="t" r="r" b="b"/>
              <a:pathLst>
                <a:path w="19944333" h="931862">
                  <a:moveTo>
                    <a:pt x="0" y="0"/>
                  </a:moveTo>
                  <a:lnTo>
                    <a:pt x="19944333" y="0"/>
                  </a:lnTo>
                  <a:lnTo>
                    <a:pt x="19944333" y="931862"/>
                  </a:lnTo>
                  <a:lnTo>
                    <a:pt x="0" y="93186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7" name="TextBox 71">
              <a:extLst>
                <a:ext uri="{FF2B5EF4-FFF2-40B4-BE49-F238E27FC236}">
                  <a16:creationId xmlns:a16="http://schemas.microsoft.com/office/drawing/2014/main" id="{BC0070D0-86A8-5D0F-867E-0572C2947CD5}"/>
                </a:ext>
              </a:extLst>
            </p:cNvPr>
            <p:cNvSpPr txBox="1"/>
            <p:nvPr/>
          </p:nvSpPr>
          <p:spPr>
            <a:xfrm>
              <a:off x="0" y="-28575"/>
              <a:ext cx="19944334" cy="960437"/>
            </a:xfrm>
            <a:prstGeom prst="rect">
              <a:avLst/>
            </a:prstGeom>
            <a:grpFill/>
          </p:spPr>
          <p:txBody>
            <a:bodyPr lIns="0" tIns="0" rIns="0" bIns="0" rtlCol="0" anchor="ctr"/>
            <a:lstStyle/>
            <a:p>
              <a:pPr>
                <a:lnSpc>
                  <a:spcPts val="1404"/>
                </a:lnSpc>
              </a:pPr>
              <a:r>
                <a:rPr lang="mn-MN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Тогтвортой х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өгжлийн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давхар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үр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 </a:t>
              </a:r>
              <a:r>
                <a:rPr lang="en-US" sz="1300" b="1" err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ашиг</a:t>
              </a:r>
              <a:r>
                <a:rPr lang="en-US" sz="1300" b="1">
                  <a:solidFill>
                    <a:srgbClr val="023459"/>
                  </a:solidFill>
                  <a:latin typeface="Calibri (MS) Bold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: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Үйл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ажиллагаанууд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Тогтвортой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хөгжлийн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зорилтуудад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(SDGs)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хувь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нэмэр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оруулж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,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хүн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ам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болон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байгаль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орчинд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бодит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үр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өгөөж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бий</a:t>
              </a:r>
              <a:r>
                <a:rPr lang="en-US" sz="1300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en-US" sz="1300" err="1">
                  <a:solidFill>
                    <a:srgbClr val="023459"/>
                  </a:solidFill>
                  <a:latin typeface="Calibri (MS)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болгох</a:t>
              </a:r>
              <a:endParaRPr lang="en-US" sz="1300">
                <a:solidFill>
                  <a:srgbClr val="023459"/>
                </a:solidFill>
                <a:latin typeface="Calibri (MS)"/>
                <a:ea typeface="Roboto" panose="02000000000000000000" pitchFamily="2" charset="0"/>
                <a:cs typeface="Roboto" panose="02000000000000000000" pitchFamily="2" charset="0"/>
                <a:sym typeface="Calibri (MS)"/>
              </a:endParaRPr>
            </a:p>
          </p:txBody>
        </p:sp>
      </p:grpSp>
      <p:grpSp>
        <p:nvGrpSpPr>
          <p:cNvPr id="198" name="Group 72">
            <a:extLst>
              <a:ext uri="{FF2B5EF4-FFF2-40B4-BE49-F238E27FC236}">
                <a16:creationId xmlns:a16="http://schemas.microsoft.com/office/drawing/2014/main" id="{478947BA-8BA0-6087-3801-137D3D564477}"/>
              </a:ext>
            </a:extLst>
          </p:cNvPr>
          <p:cNvGrpSpPr/>
          <p:nvPr/>
        </p:nvGrpSpPr>
        <p:grpSpPr>
          <a:xfrm>
            <a:off x="875494" y="5624672"/>
            <a:ext cx="579247" cy="579247"/>
            <a:chOff x="0" y="0"/>
            <a:chExt cx="1158494" cy="1158494"/>
          </a:xfrm>
          <a:solidFill>
            <a:schemeClr val="accent1">
              <a:lumMod val="75000"/>
            </a:schemeClr>
          </a:solidFill>
        </p:grpSpPr>
        <p:sp>
          <p:nvSpPr>
            <p:cNvPr id="199" name="Freeform 73">
              <a:extLst>
                <a:ext uri="{FF2B5EF4-FFF2-40B4-BE49-F238E27FC236}">
                  <a16:creationId xmlns:a16="http://schemas.microsoft.com/office/drawing/2014/main" id="{D6F9B318-C035-BD81-CD1C-CEFAA75E8598}"/>
                </a:ext>
              </a:extLst>
            </p:cNvPr>
            <p:cNvSpPr/>
            <p:nvPr/>
          </p:nvSpPr>
          <p:spPr>
            <a:xfrm>
              <a:off x="12700" y="12700"/>
              <a:ext cx="1133094" cy="1133094"/>
            </a:xfrm>
            <a:custGeom>
              <a:avLst/>
              <a:gdLst/>
              <a:ahLst/>
              <a:cxnLst/>
              <a:rect l="l" t="t" r="r" b="b"/>
              <a:pathLst>
                <a:path w="1133094" h="1133094">
                  <a:moveTo>
                    <a:pt x="0" y="566547"/>
                  </a:moveTo>
                  <a:cubicBezTo>
                    <a:pt x="0" y="253619"/>
                    <a:pt x="253619" y="0"/>
                    <a:pt x="566547" y="0"/>
                  </a:cubicBezTo>
                  <a:cubicBezTo>
                    <a:pt x="879475" y="0"/>
                    <a:pt x="1133094" y="253619"/>
                    <a:pt x="1133094" y="566547"/>
                  </a:cubicBezTo>
                  <a:cubicBezTo>
                    <a:pt x="1133094" y="879475"/>
                    <a:pt x="879475" y="1133094"/>
                    <a:pt x="566547" y="1133094"/>
                  </a:cubicBezTo>
                  <a:cubicBezTo>
                    <a:pt x="253619" y="1133094"/>
                    <a:pt x="0" y="879475"/>
                    <a:pt x="0" y="5665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200" name="Freeform 74">
              <a:extLst>
                <a:ext uri="{FF2B5EF4-FFF2-40B4-BE49-F238E27FC236}">
                  <a16:creationId xmlns:a16="http://schemas.microsoft.com/office/drawing/2014/main" id="{262C24F9-0A6D-FA34-4C7C-F306528F30B7}"/>
                </a:ext>
              </a:extLst>
            </p:cNvPr>
            <p:cNvSpPr/>
            <p:nvPr/>
          </p:nvSpPr>
          <p:spPr>
            <a:xfrm>
              <a:off x="0" y="0"/>
              <a:ext cx="1158494" cy="1158494"/>
            </a:xfrm>
            <a:custGeom>
              <a:avLst/>
              <a:gdLst/>
              <a:ahLst/>
              <a:cxnLst/>
              <a:rect l="l" t="t" r="r" b="b"/>
              <a:pathLst>
                <a:path w="1158494" h="1158494">
                  <a:moveTo>
                    <a:pt x="0" y="579247"/>
                  </a:moveTo>
                  <a:cubicBezTo>
                    <a:pt x="0" y="259334"/>
                    <a:pt x="259334" y="0"/>
                    <a:pt x="579247" y="0"/>
                  </a:cubicBezTo>
                  <a:lnTo>
                    <a:pt x="579247" y="12700"/>
                  </a:lnTo>
                  <a:lnTo>
                    <a:pt x="579247" y="0"/>
                  </a:lnTo>
                  <a:cubicBezTo>
                    <a:pt x="899160" y="0"/>
                    <a:pt x="1158494" y="259334"/>
                    <a:pt x="1158494" y="579247"/>
                  </a:cubicBezTo>
                  <a:lnTo>
                    <a:pt x="1145794" y="579247"/>
                  </a:lnTo>
                  <a:lnTo>
                    <a:pt x="1158494" y="579247"/>
                  </a:lnTo>
                  <a:cubicBezTo>
                    <a:pt x="1158494" y="899160"/>
                    <a:pt x="899160" y="1158494"/>
                    <a:pt x="579247" y="1158494"/>
                  </a:cubicBezTo>
                  <a:lnTo>
                    <a:pt x="579247" y="1145794"/>
                  </a:lnTo>
                  <a:lnTo>
                    <a:pt x="579247" y="1158494"/>
                  </a:lnTo>
                  <a:cubicBezTo>
                    <a:pt x="259334" y="1158494"/>
                    <a:pt x="0" y="899160"/>
                    <a:pt x="0" y="579247"/>
                  </a:cubicBezTo>
                  <a:lnTo>
                    <a:pt x="12700" y="579247"/>
                  </a:lnTo>
                  <a:lnTo>
                    <a:pt x="25400" y="579247"/>
                  </a:lnTo>
                  <a:lnTo>
                    <a:pt x="12700" y="579247"/>
                  </a:lnTo>
                  <a:lnTo>
                    <a:pt x="0" y="579247"/>
                  </a:lnTo>
                  <a:moveTo>
                    <a:pt x="25400" y="579247"/>
                  </a:moveTo>
                  <a:cubicBezTo>
                    <a:pt x="25400" y="586232"/>
                    <a:pt x="19685" y="591947"/>
                    <a:pt x="12700" y="591947"/>
                  </a:cubicBezTo>
                  <a:cubicBezTo>
                    <a:pt x="5715" y="591947"/>
                    <a:pt x="0" y="586232"/>
                    <a:pt x="0" y="579247"/>
                  </a:cubicBezTo>
                  <a:cubicBezTo>
                    <a:pt x="0" y="572262"/>
                    <a:pt x="5715" y="566547"/>
                    <a:pt x="12700" y="566547"/>
                  </a:cubicBezTo>
                  <a:cubicBezTo>
                    <a:pt x="19685" y="566547"/>
                    <a:pt x="25400" y="572262"/>
                    <a:pt x="25400" y="579247"/>
                  </a:cubicBezTo>
                  <a:cubicBezTo>
                    <a:pt x="25400" y="885063"/>
                    <a:pt x="273304" y="1133094"/>
                    <a:pt x="579247" y="1133094"/>
                  </a:cubicBezTo>
                  <a:cubicBezTo>
                    <a:pt x="885190" y="1133094"/>
                    <a:pt x="1133094" y="885063"/>
                    <a:pt x="1133094" y="579247"/>
                  </a:cubicBezTo>
                  <a:cubicBezTo>
                    <a:pt x="1133094" y="273431"/>
                    <a:pt x="885063" y="25400"/>
                    <a:pt x="579247" y="25400"/>
                  </a:cubicBezTo>
                  <a:lnTo>
                    <a:pt x="579247" y="12700"/>
                  </a:lnTo>
                  <a:lnTo>
                    <a:pt x="579247" y="25400"/>
                  </a:lnTo>
                  <a:cubicBezTo>
                    <a:pt x="273304" y="25400"/>
                    <a:pt x="25400" y="273304"/>
                    <a:pt x="25400" y="57924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201" name="Group 75">
            <a:extLst>
              <a:ext uri="{FF2B5EF4-FFF2-40B4-BE49-F238E27FC236}">
                <a16:creationId xmlns:a16="http://schemas.microsoft.com/office/drawing/2014/main" id="{B8180333-CDB4-D9A7-069C-1A7160805A7D}"/>
              </a:ext>
            </a:extLst>
          </p:cNvPr>
          <p:cNvGrpSpPr/>
          <p:nvPr/>
        </p:nvGrpSpPr>
        <p:grpSpPr>
          <a:xfrm>
            <a:off x="898989" y="1567212"/>
            <a:ext cx="551561" cy="540130"/>
            <a:chOff x="0" y="0"/>
            <a:chExt cx="1103122" cy="1080262"/>
          </a:xfrm>
          <a:solidFill>
            <a:schemeClr val="accent1">
              <a:lumMod val="75000"/>
            </a:schemeClr>
          </a:solidFill>
        </p:grpSpPr>
        <p:sp>
          <p:nvSpPr>
            <p:cNvPr id="202" name="Freeform 76">
              <a:extLst>
                <a:ext uri="{FF2B5EF4-FFF2-40B4-BE49-F238E27FC236}">
                  <a16:creationId xmlns:a16="http://schemas.microsoft.com/office/drawing/2014/main" id="{0ED6C3BA-8BF1-CA97-44BC-7CB4A585E911}"/>
                </a:ext>
              </a:extLst>
            </p:cNvPr>
            <p:cNvSpPr/>
            <p:nvPr/>
          </p:nvSpPr>
          <p:spPr>
            <a:xfrm>
              <a:off x="0" y="0"/>
              <a:ext cx="1103122" cy="1080262"/>
            </a:xfrm>
            <a:custGeom>
              <a:avLst/>
              <a:gdLst/>
              <a:ahLst/>
              <a:cxnLst/>
              <a:rect l="l" t="t" r="r" b="b"/>
              <a:pathLst>
                <a:path w="1103122" h="1080262">
                  <a:moveTo>
                    <a:pt x="551561" y="0"/>
                  </a:moveTo>
                  <a:cubicBezTo>
                    <a:pt x="247015" y="0"/>
                    <a:pt x="0" y="241808"/>
                    <a:pt x="0" y="540131"/>
                  </a:cubicBezTo>
                  <a:cubicBezTo>
                    <a:pt x="0" y="838454"/>
                    <a:pt x="247015" y="1080262"/>
                    <a:pt x="551561" y="1080262"/>
                  </a:cubicBezTo>
                  <a:cubicBezTo>
                    <a:pt x="856107" y="1080262"/>
                    <a:pt x="1103122" y="838454"/>
                    <a:pt x="1103122" y="540131"/>
                  </a:cubicBezTo>
                  <a:cubicBezTo>
                    <a:pt x="1103122" y="241808"/>
                    <a:pt x="856234" y="0"/>
                    <a:pt x="55156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03" name="TextBox 77">
            <a:extLst>
              <a:ext uri="{FF2B5EF4-FFF2-40B4-BE49-F238E27FC236}">
                <a16:creationId xmlns:a16="http://schemas.microsoft.com/office/drawing/2014/main" id="{52724180-C323-66C2-42D9-6778A38CD67A}"/>
              </a:ext>
            </a:extLst>
          </p:cNvPr>
          <p:cNvSpPr txBox="1"/>
          <p:nvPr/>
        </p:nvSpPr>
        <p:spPr>
          <a:xfrm>
            <a:off x="1084466" y="1660300"/>
            <a:ext cx="148412" cy="307777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Calibri (MS) Bold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1</a:t>
            </a:r>
          </a:p>
        </p:txBody>
      </p:sp>
      <p:grpSp>
        <p:nvGrpSpPr>
          <p:cNvPr id="204" name="Group 78">
            <a:extLst>
              <a:ext uri="{FF2B5EF4-FFF2-40B4-BE49-F238E27FC236}">
                <a16:creationId xmlns:a16="http://schemas.microsoft.com/office/drawing/2014/main" id="{2F02AFD4-FE1E-BC68-FCFC-6D70D4F8FAD2}"/>
              </a:ext>
            </a:extLst>
          </p:cNvPr>
          <p:cNvGrpSpPr/>
          <p:nvPr/>
        </p:nvGrpSpPr>
        <p:grpSpPr>
          <a:xfrm>
            <a:off x="1298524" y="2245551"/>
            <a:ext cx="551561" cy="540130"/>
            <a:chOff x="0" y="0"/>
            <a:chExt cx="1103122" cy="1080262"/>
          </a:xfrm>
          <a:solidFill>
            <a:schemeClr val="accent1">
              <a:lumMod val="75000"/>
            </a:schemeClr>
          </a:solidFill>
        </p:grpSpPr>
        <p:sp>
          <p:nvSpPr>
            <p:cNvPr id="205" name="Freeform 79">
              <a:extLst>
                <a:ext uri="{FF2B5EF4-FFF2-40B4-BE49-F238E27FC236}">
                  <a16:creationId xmlns:a16="http://schemas.microsoft.com/office/drawing/2014/main" id="{6E2C0367-40EC-82CD-5EA2-8732FA4739AF}"/>
                </a:ext>
              </a:extLst>
            </p:cNvPr>
            <p:cNvSpPr/>
            <p:nvPr/>
          </p:nvSpPr>
          <p:spPr>
            <a:xfrm>
              <a:off x="0" y="0"/>
              <a:ext cx="1103122" cy="1080262"/>
            </a:xfrm>
            <a:custGeom>
              <a:avLst/>
              <a:gdLst/>
              <a:ahLst/>
              <a:cxnLst/>
              <a:rect l="l" t="t" r="r" b="b"/>
              <a:pathLst>
                <a:path w="1103122" h="1080262">
                  <a:moveTo>
                    <a:pt x="551561" y="0"/>
                  </a:moveTo>
                  <a:cubicBezTo>
                    <a:pt x="247015" y="0"/>
                    <a:pt x="0" y="241808"/>
                    <a:pt x="0" y="540131"/>
                  </a:cubicBezTo>
                  <a:cubicBezTo>
                    <a:pt x="0" y="838454"/>
                    <a:pt x="247015" y="1080262"/>
                    <a:pt x="551561" y="1080262"/>
                  </a:cubicBezTo>
                  <a:cubicBezTo>
                    <a:pt x="856107" y="1080262"/>
                    <a:pt x="1103122" y="838454"/>
                    <a:pt x="1103122" y="540131"/>
                  </a:cubicBezTo>
                  <a:cubicBezTo>
                    <a:pt x="1103122" y="241808"/>
                    <a:pt x="856234" y="0"/>
                    <a:pt x="55156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06" name="TextBox 80">
            <a:extLst>
              <a:ext uri="{FF2B5EF4-FFF2-40B4-BE49-F238E27FC236}">
                <a16:creationId xmlns:a16="http://schemas.microsoft.com/office/drawing/2014/main" id="{342BFE70-EC72-F59B-F966-E3CFE8E22EFC}"/>
              </a:ext>
            </a:extLst>
          </p:cNvPr>
          <p:cNvSpPr txBox="1"/>
          <p:nvPr/>
        </p:nvSpPr>
        <p:spPr>
          <a:xfrm>
            <a:off x="1485995" y="2383402"/>
            <a:ext cx="148412" cy="307777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Calibri (MS) Bold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2</a:t>
            </a:r>
          </a:p>
        </p:txBody>
      </p:sp>
      <p:grpSp>
        <p:nvGrpSpPr>
          <p:cNvPr id="207" name="Group 81">
            <a:extLst>
              <a:ext uri="{FF2B5EF4-FFF2-40B4-BE49-F238E27FC236}">
                <a16:creationId xmlns:a16="http://schemas.microsoft.com/office/drawing/2014/main" id="{2C2E9339-0B6E-5693-D08A-C7490D312813}"/>
              </a:ext>
            </a:extLst>
          </p:cNvPr>
          <p:cNvGrpSpPr/>
          <p:nvPr/>
        </p:nvGrpSpPr>
        <p:grpSpPr>
          <a:xfrm>
            <a:off x="1527848" y="2924785"/>
            <a:ext cx="551561" cy="540130"/>
            <a:chOff x="0" y="0"/>
            <a:chExt cx="1103122" cy="1080262"/>
          </a:xfrm>
          <a:solidFill>
            <a:schemeClr val="accent1">
              <a:lumMod val="75000"/>
            </a:schemeClr>
          </a:solidFill>
        </p:grpSpPr>
        <p:sp>
          <p:nvSpPr>
            <p:cNvPr id="208" name="Freeform 82">
              <a:extLst>
                <a:ext uri="{FF2B5EF4-FFF2-40B4-BE49-F238E27FC236}">
                  <a16:creationId xmlns:a16="http://schemas.microsoft.com/office/drawing/2014/main" id="{5A839384-FF26-975E-455F-EEEE0592BEB9}"/>
                </a:ext>
              </a:extLst>
            </p:cNvPr>
            <p:cNvSpPr/>
            <p:nvPr/>
          </p:nvSpPr>
          <p:spPr>
            <a:xfrm>
              <a:off x="0" y="0"/>
              <a:ext cx="1103122" cy="1080262"/>
            </a:xfrm>
            <a:custGeom>
              <a:avLst/>
              <a:gdLst/>
              <a:ahLst/>
              <a:cxnLst/>
              <a:rect l="l" t="t" r="r" b="b"/>
              <a:pathLst>
                <a:path w="1103122" h="1080262">
                  <a:moveTo>
                    <a:pt x="551561" y="0"/>
                  </a:moveTo>
                  <a:cubicBezTo>
                    <a:pt x="247015" y="0"/>
                    <a:pt x="0" y="241808"/>
                    <a:pt x="0" y="540131"/>
                  </a:cubicBezTo>
                  <a:cubicBezTo>
                    <a:pt x="0" y="838454"/>
                    <a:pt x="247015" y="1080262"/>
                    <a:pt x="551561" y="1080262"/>
                  </a:cubicBezTo>
                  <a:cubicBezTo>
                    <a:pt x="856107" y="1080262"/>
                    <a:pt x="1103122" y="838454"/>
                    <a:pt x="1103122" y="540131"/>
                  </a:cubicBezTo>
                  <a:cubicBezTo>
                    <a:pt x="1103122" y="241808"/>
                    <a:pt x="856234" y="0"/>
                    <a:pt x="55156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09" name="TextBox 83">
            <a:extLst>
              <a:ext uri="{FF2B5EF4-FFF2-40B4-BE49-F238E27FC236}">
                <a16:creationId xmlns:a16="http://schemas.microsoft.com/office/drawing/2014/main" id="{82B7BCE8-D134-1337-3912-BCAADD33258C}"/>
              </a:ext>
            </a:extLst>
          </p:cNvPr>
          <p:cNvSpPr txBox="1"/>
          <p:nvPr/>
        </p:nvSpPr>
        <p:spPr>
          <a:xfrm>
            <a:off x="1723880" y="3032773"/>
            <a:ext cx="148412" cy="307777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Calibri (MS) Bold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3</a:t>
            </a:r>
          </a:p>
        </p:txBody>
      </p:sp>
      <p:grpSp>
        <p:nvGrpSpPr>
          <p:cNvPr id="210" name="Group 84">
            <a:extLst>
              <a:ext uri="{FF2B5EF4-FFF2-40B4-BE49-F238E27FC236}">
                <a16:creationId xmlns:a16="http://schemas.microsoft.com/office/drawing/2014/main" id="{1338AAA7-2286-232D-81E6-18CB91EE2B55}"/>
              </a:ext>
            </a:extLst>
          </p:cNvPr>
          <p:cNvGrpSpPr/>
          <p:nvPr/>
        </p:nvGrpSpPr>
        <p:grpSpPr>
          <a:xfrm>
            <a:off x="1599755" y="3605086"/>
            <a:ext cx="551561" cy="540130"/>
            <a:chOff x="0" y="0"/>
            <a:chExt cx="1103122" cy="1080262"/>
          </a:xfrm>
          <a:solidFill>
            <a:schemeClr val="accent1">
              <a:lumMod val="75000"/>
            </a:schemeClr>
          </a:solidFill>
        </p:grpSpPr>
        <p:sp>
          <p:nvSpPr>
            <p:cNvPr id="211" name="Freeform 85">
              <a:extLst>
                <a:ext uri="{FF2B5EF4-FFF2-40B4-BE49-F238E27FC236}">
                  <a16:creationId xmlns:a16="http://schemas.microsoft.com/office/drawing/2014/main" id="{9125D506-2A26-AFC5-57B2-B0F707E39633}"/>
                </a:ext>
              </a:extLst>
            </p:cNvPr>
            <p:cNvSpPr/>
            <p:nvPr/>
          </p:nvSpPr>
          <p:spPr>
            <a:xfrm>
              <a:off x="0" y="0"/>
              <a:ext cx="1103122" cy="1080262"/>
            </a:xfrm>
            <a:custGeom>
              <a:avLst/>
              <a:gdLst/>
              <a:ahLst/>
              <a:cxnLst/>
              <a:rect l="l" t="t" r="r" b="b"/>
              <a:pathLst>
                <a:path w="1103122" h="1080262">
                  <a:moveTo>
                    <a:pt x="551561" y="0"/>
                  </a:moveTo>
                  <a:cubicBezTo>
                    <a:pt x="247015" y="0"/>
                    <a:pt x="0" y="241808"/>
                    <a:pt x="0" y="540131"/>
                  </a:cubicBezTo>
                  <a:cubicBezTo>
                    <a:pt x="0" y="838454"/>
                    <a:pt x="247015" y="1080262"/>
                    <a:pt x="551561" y="1080262"/>
                  </a:cubicBezTo>
                  <a:cubicBezTo>
                    <a:pt x="856107" y="1080262"/>
                    <a:pt x="1103122" y="838454"/>
                    <a:pt x="1103122" y="540131"/>
                  </a:cubicBezTo>
                  <a:cubicBezTo>
                    <a:pt x="1103122" y="241808"/>
                    <a:pt x="856234" y="0"/>
                    <a:pt x="55156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12" name="TextBox 86">
            <a:extLst>
              <a:ext uri="{FF2B5EF4-FFF2-40B4-BE49-F238E27FC236}">
                <a16:creationId xmlns:a16="http://schemas.microsoft.com/office/drawing/2014/main" id="{43773D67-0E23-B863-ECE8-A8AA4B8C1FC9}"/>
              </a:ext>
            </a:extLst>
          </p:cNvPr>
          <p:cNvSpPr txBox="1"/>
          <p:nvPr/>
        </p:nvSpPr>
        <p:spPr>
          <a:xfrm>
            <a:off x="1805272" y="3736368"/>
            <a:ext cx="148412" cy="307777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Calibri (MS) Bold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4</a:t>
            </a:r>
          </a:p>
        </p:txBody>
      </p:sp>
      <p:grpSp>
        <p:nvGrpSpPr>
          <p:cNvPr id="213" name="Group 84">
            <a:extLst>
              <a:ext uri="{FF2B5EF4-FFF2-40B4-BE49-F238E27FC236}">
                <a16:creationId xmlns:a16="http://schemas.microsoft.com/office/drawing/2014/main" id="{A1ADBFDF-13CE-A0A5-3D5E-EF1C38CE6F31}"/>
              </a:ext>
            </a:extLst>
          </p:cNvPr>
          <p:cNvGrpSpPr/>
          <p:nvPr/>
        </p:nvGrpSpPr>
        <p:grpSpPr>
          <a:xfrm>
            <a:off x="1529701" y="4288117"/>
            <a:ext cx="551561" cy="540130"/>
            <a:chOff x="0" y="0"/>
            <a:chExt cx="1103122" cy="1080262"/>
          </a:xfrm>
          <a:solidFill>
            <a:schemeClr val="accent1">
              <a:lumMod val="75000"/>
            </a:schemeClr>
          </a:solidFill>
        </p:grpSpPr>
        <p:sp>
          <p:nvSpPr>
            <p:cNvPr id="214" name="Freeform 85">
              <a:extLst>
                <a:ext uri="{FF2B5EF4-FFF2-40B4-BE49-F238E27FC236}">
                  <a16:creationId xmlns:a16="http://schemas.microsoft.com/office/drawing/2014/main" id="{990D6B33-2EAE-BD89-E18D-A6E835BE6D30}"/>
                </a:ext>
              </a:extLst>
            </p:cNvPr>
            <p:cNvSpPr/>
            <p:nvPr/>
          </p:nvSpPr>
          <p:spPr>
            <a:xfrm>
              <a:off x="0" y="0"/>
              <a:ext cx="1103122" cy="1080262"/>
            </a:xfrm>
            <a:custGeom>
              <a:avLst/>
              <a:gdLst/>
              <a:ahLst/>
              <a:cxnLst/>
              <a:rect l="l" t="t" r="r" b="b"/>
              <a:pathLst>
                <a:path w="1103122" h="1080262">
                  <a:moveTo>
                    <a:pt x="551561" y="0"/>
                  </a:moveTo>
                  <a:cubicBezTo>
                    <a:pt x="247015" y="0"/>
                    <a:pt x="0" y="241808"/>
                    <a:pt x="0" y="540131"/>
                  </a:cubicBezTo>
                  <a:cubicBezTo>
                    <a:pt x="0" y="838454"/>
                    <a:pt x="247015" y="1080262"/>
                    <a:pt x="551561" y="1080262"/>
                  </a:cubicBezTo>
                  <a:cubicBezTo>
                    <a:pt x="856107" y="1080262"/>
                    <a:pt x="1103122" y="838454"/>
                    <a:pt x="1103122" y="540131"/>
                  </a:cubicBezTo>
                  <a:cubicBezTo>
                    <a:pt x="1103122" y="241808"/>
                    <a:pt x="856234" y="0"/>
                    <a:pt x="55156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15" name="TextBox 87">
            <a:extLst>
              <a:ext uri="{FF2B5EF4-FFF2-40B4-BE49-F238E27FC236}">
                <a16:creationId xmlns:a16="http://schemas.microsoft.com/office/drawing/2014/main" id="{3443BED2-3882-BD4E-7F1E-90528F892685}"/>
              </a:ext>
            </a:extLst>
          </p:cNvPr>
          <p:cNvSpPr txBox="1"/>
          <p:nvPr/>
        </p:nvSpPr>
        <p:spPr>
          <a:xfrm>
            <a:off x="1732971" y="4402910"/>
            <a:ext cx="148412" cy="307777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Calibri (MS) Bold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5</a:t>
            </a:r>
          </a:p>
        </p:txBody>
      </p:sp>
      <p:grpSp>
        <p:nvGrpSpPr>
          <p:cNvPr id="216" name="Group 84">
            <a:extLst>
              <a:ext uri="{FF2B5EF4-FFF2-40B4-BE49-F238E27FC236}">
                <a16:creationId xmlns:a16="http://schemas.microsoft.com/office/drawing/2014/main" id="{F68FBEC2-5D41-A689-FFD8-88D9077B4CEA}"/>
              </a:ext>
            </a:extLst>
          </p:cNvPr>
          <p:cNvGrpSpPr/>
          <p:nvPr/>
        </p:nvGrpSpPr>
        <p:grpSpPr>
          <a:xfrm>
            <a:off x="1307256" y="4954466"/>
            <a:ext cx="551561" cy="540130"/>
            <a:chOff x="0" y="0"/>
            <a:chExt cx="1103122" cy="1080262"/>
          </a:xfrm>
          <a:solidFill>
            <a:schemeClr val="accent1">
              <a:lumMod val="75000"/>
            </a:schemeClr>
          </a:solidFill>
        </p:grpSpPr>
        <p:sp>
          <p:nvSpPr>
            <p:cNvPr id="217" name="Freeform 85">
              <a:extLst>
                <a:ext uri="{FF2B5EF4-FFF2-40B4-BE49-F238E27FC236}">
                  <a16:creationId xmlns:a16="http://schemas.microsoft.com/office/drawing/2014/main" id="{BC58F357-30AE-A578-9A64-4EC6BFD9C37F}"/>
                </a:ext>
              </a:extLst>
            </p:cNvPr>
            <p:cNvSpPr/>
            <p:nvPr/>
          </p:nvSpPr>
          <p:spPr>
            <a:xfrm>
              <a:off x="0" y="0"/>
              <a:ext cx="1103122" cy="1080262"/>
            </a:xfrm>
            <a:custGeom>
              <a:avLst/>
              <a:gdLst/>
              <a:ahLst/>
              <a:cxnLst/>
              <a:rect l="l" t="t" r="r" b="b"/>
              <a:pathLst>
                <a:path w="1103122" h="1080262">
                  <a:moveTo>
                    <a:pt x="551561" y="0"/>
                  </a:moveTo>
                  <a:cubicBezTo>
                    <a:pt x="247015" y="0"/>
                    <a:pt x="0" y="241808"/>
                    <a:pt x="0" y="540131"/>
                  </a:cubicBezTo>
                  <a:cubicBezTo>
                    <a:pt x="0" y="838454"/>
                    <a:pt x="247015" y="1080262"/>
                    <a:pt x="551561" y="1080262"/>
                  </a:cubicBezTo>
                  <a:cubicBezTo>
                    <a:pt x="856107" y="1080262"/>
                    <a:pt x="1103122" y="838454"/>
                    <a:pt x="1103122" y="540131"/>
                  </a:cubicBezTo>
                  <a:cubicBezTo>
                    <a:pt x="1103122" y="241808"/>
                    <a:pt x="856234" y="0"/>
                    <a:pt x="55156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18" name="TextBox 88">
            <a:extLst>
              <a:ext uri="{FF2B5EF4-FFF2-40B4-BE49-F238E27FC236}">
                <a16:creationId xmlns:a16="http://schemas.microsoft.com/office/drawing/2014/main" id="{E7175D42-E5BE-EC5D-24BA-C9F32148462F}"/>
              </a:ext>
            </a:extLst>
          </p:cNvPr>
          <p:cNvSpPr txBox="1"/>
          <p:nvPr/>
        </p:nvSpPr>
        <p:spPr>
          <a:xfrm>
            <a:off x="1514818" y="5087433"/>
            <a:ext cx="148412" cy="307777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Calibri (MS) Bold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6</a:t>
            </a:r>
          </a:p>
        </p:txBody>
      </p:sp>
      <p:sp>
        <p:nvSpPr>
          <p:cNvPr id="221" name="TextBox 89">
            <a:extLst>
              <a:ext uri="{FF2B5EF4-FFF2-40B4-BE49-F238E27FC236}">
                <a16:creationId xmlns:a16="http://schemas.microsoft.com/office/drawing/2014/main" id="{97168C22-0155-31E1-8629-1C1A80F36019}"/>
              </a:ext>
            </a:extLst>
          </p:cNvPr>
          <p:cNvSpPr txBox="1"/>
          <p:nvPr/>
        </p:nvSpPr>
        <p:spPr>
          <a:xfrm>
            <a:off x="1084466" y="5753259"/>
            <a:ext cx="148412" cy="307777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Calibri (MS) Bold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389497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41FEB-FC9B-3396-5763-1CC2952D5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EBB3B0-DCFD-AAF0-39D0-03969A7F79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580C49A-CD1C-0415-267C-25058C6E4054}"/>
              </a:ext>
            </a:extLst>
          </p:cNvPr>
          <p:cNvGrpSpPr/>
          <p:nvPr/>
        </p:nvGrpSpPr>
        <p:grpSpPr>
          <a:xfrm>
            <a:off x="0" y="223224"/>
            <a:ext cx="12192000" cy="6996283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CD9C68A-1E37-4F41-6EEA-9BC27BAE8AE2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4F87E3A-F02D-1757-F235-111313A35B6C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2568455-F031-7073-E109-4774658B50D6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63A7603-A838-859D-5A54-A02D8384121F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9811A1D-CE6E-9E42-9EA0-CC21AFC01AFC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5CBCEB70-FDDE-842E-6E03-7E00B31FB8FD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318863-8BB4-1CF3-6475-5F19119C79FC}"/>
              </a:ext>
            </a:extLst>
          </p:cNvPr>
          <p:cNvSpPr txBox="1"/>
          <p:nvPr/>
        </p:nvSpPr>
        <p:spPr>
          <a:xfrm>
            <a:off x="248797" y="406301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ITMO </a:t>
            </a:r>
            <a:r>
              <a:rPr lang="ru-RU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ХАРГАЛЗАХ ТОХИРУУЛГА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A0E177B-FC68-82A2-778C-544CFAD3123B}"/>
              </a:ext>
            </a:extLst>
          </p:cNvPr>
          <p:cNvSpPr txBox="1"/>
          <p:nvPr/>
        </p:nvSpPr>
        <p:spPr>
          <a:xfrm>
            <a:off x="2141068" y="1699951"/>
            <a:ext cx="3157220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mn-MN" altLang="sv-SE" b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ШИЛЖҮҮЛЭГЧ</a:t>
            </a:r>
            <a:r>
              <a:rPr lang="" altLang="sv-SE" b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УЛС</a:t>
            </a:r>
          </a:p>
        </p:txBody>
      </p:sp>
      <p:sp>
        <p:nvSpPr>
          <p:cNvPr id="11" name="textruta 9">
            <a:extLst>
              <a:ext uri="{FF2B5EF4-FFF2-40B4-BE49-F238E27FC236}">
                <a16:creationId xmlns:a16="http://schemas.microsoft.com/office/drawing/2014/main" id="{A4554042-A76D-D45A-820E-60D3E06BAB54}"/>
              </a:ext>
            </a:extLst>
          </p:cNvPr>
          <p:cNvSpPr txBox="1"/>
          <p:nvPr/>
        </p:nvSpPr>
        <p:spPr>
          <a:xfrm>
            <a:off x="7667651" y="1699952"/>
            <a:ext cx="3157220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" altLang="sv-SE" b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ХУДАЛДАН АВАГЧ УЛС</a:t>
            </a:r>
            <a:endParaRPr lang="sv-SE" b="1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523D0E-641C-0288-AA25-F3DB81C09677}"/>
              </a:ext>
            </a:extLst>
          </p:cNvPr>
          <p:cNvGrpSpPr/>
          <p:nvPr/>
        </p:nvGrpSpPr>
        <p:grpSpPr>
          <a:xfrm>
            <a:off x="945036" y="2130294"/>
            <a:ext cx="10301924" cy="4263046"/>
            <a:chOff x="945038" y="2184649"/>
            <a:chExt cx="10301924" cy="4263046"/>
          </a:xfrm>
        </p:grpSpPr>
        <p:pic>
          <p:nvPicPr>
            <p:cNvPr id="13" name="Picture 12" descr="A diagram of a graph&#10;&#10;AI-generated content may be incorrect.">
              <a:extLst>
                <a:ext uri="{FF2B5EF4-FFF2-40B4-BE49-F238E27FC236}">
                  <a16:creationId xmlns:a16="http://schemas.microsoft.com/office/drawing/2014/main" id="{B362AB78-A27F-60AE-4E0C-E72BC6F04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3934"/>
            <a:stretch>
              <a:fillRect/>
            </a:stretch>
          </p:blipFill>
          <p:spPr>
            <a:xfrm>
              <a:off x="945038" y="2184649"/>
              <a:ext cx="10301924" cy="4256443"/>
            </a:xfrm>
            <a:prstGeom prst="rect">
              <a:avLst/>
            </a:prstGeom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FF66C20-2E24-2810-390A-0F776A276C31}"/>
                </a:ext>
              </a:extLst>
            </p:cNvPr>
            <p:cNvSpPr/>
            <p:nvPr/>
          </p:nvSpPr>
          <p:spPr>
            <a:xfrm>
              <a:off x="1947672" y="5690870"/>
              <a:ext cx="1180948" cy="51206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1200" b="1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Шилжүүлгийн өмнө</a:t>
              </a:r>
              <a:endParaRPr lang="en-US" sz="1200" b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F2B7A11-B26D-7B9B-F3ED-A4BD72801A3E}"/>
                </a:ext>
              </a:extLst>
            </p:cNvPr>
            <p:cNvSpPr/>
            <p:nvPr/>
          </p:nvSpPr>
          <p:spPr>
            <a:xfrm>
              <a:off x="3383280" y="5669660"/>
              <a:ext cx="1180948" cy="53327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1200" b="1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Шилжүүлгийн дараа</a:t>
              </a:r>
              <a:endParaRPr lang="en-US" sz="1200" b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6894AE7-C8B5-DFF5-E05C-E9D01904D64C}"/>
                </a:ext>
              </a:extLst>
            </p:cNvPr>
            <p:cNvSpPr/>
            <p:nvPr/>
          </p:nvSpPr>
          <p:spPr>
            <a:xfrm>
              <a:off x="4818888" y="5663818"/>
              <a:ext cx="1331976" cy="7838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1200" b="1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Тохируулагдсан ялгаралын тэнцэл</a:t>
              </a:r>
              <a:endParaRPr lang="en-US" sz="1200" b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5E19AD5-337E-94A8-06D4-3866BD07D726}"/>
                </a:ext>
              </a:extLst>
            </p:cNvPr>
            <p:cNvSpPr/>
            <p:nvPr/>
          </p:nvSpPr>
          <p:spPr>
            <a:xfrm>
              <a:off x="9352102" y="5690870"/>
              <a:ext cx="1180948" cy="7502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ITMO </a:t>
              </a:r>
              <a:r>
                <a:rPr lang="mn-MN" sz="1200" b="1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худалдан авсны дараа</a:t>
              </a:r>
              <a:endParaRPr lang="en-US" sz="1200" b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DA2C16F-3E17-B21B-60DD-E2F27C9CEEC1}"/>
                </a:ext>
              </a:extLst>
            </p:cNvPr>
            <p:cNvSpPr/>
            <p:nvPr/>
          </p:nvSpPr>
          <p:spPr>
            <a:xfrm>
              <a:off x="7847604" y="5690870"/>
              <a:ext cx="1180948" cy="51206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1200" b="1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Шилжүүлгийн өмнө</a:t>
              </a:r>
              <a:endParaRPr lang="en-US" sz="1200" b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23B89D5-7D97-F3DC-6E32-A1D4503EEB7A}"/>
                </a:ext>
              </a:extLst>
            </p:cNvPr>
            <p:cNvSpPr/>
            <p:nvPr/>
          </p:nvSpPr>
          <p:spPr>
            <a:xfrm rot="16200000">
              <a:off x="7263273" y="4065086"/>
              <a:ext cx="2349611" cy="749808"/>
            </a:xfrm>
            <a:prstGeom prst="roundRect">
              <a:avLst/>
            </a:prstGeom>
            <a:solidFill>
              <a:srgbClr val="BE6A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20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Хүлэмжийн хийн тооллогын тайлан</a:t>
              </a:r>
              <a:endParaRPr lang="en-US"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E7A9E1F-84E0-0275-4B5B-357C9B4AEF97}"/>
                </a:ext>
              </a:extLst>
            </p:cNvPr>
            <p:cNvSpPr/>
            <p:nvPr/>
          </p:nvSpPr>
          <p:spPr>
            <a:xfrm rot="16200000">
              <a:off x="8948675" y="4319143"/>
              <a:ext cx="1841498" cy="749808"/>
            </a:xfrm>
            <a:prstGeom prst="roundRect">
              <a:avLst/>
            </a:prstGeom>
            <a:solidFill>
              <a:srgbClr val="E6916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Тохируулагдсан ялгаралын тэнцэл</a:t>
              </a:r>
              <a:endParaRPr lang="en-US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98E46F-6BE3-B6C8-0071-50FF9324F87E}"/>
                </a:ext>
              </a:extLst>
            </p:cNvPr>
            <p:cNvSpPr/>
            <p:nvPr/>
          </p:nvSpPr>
          <p:spPr>
            <a:xfrm rot="16200000">
              <a:off x="1207507" y="3909251"/>
              <a:ext cx="2661280" cy="749808"/>
            </a:xfrm>
            <a:prstGeom prst="rect">
              <a:avLst/>
            </a:prstGeom>
            <a:solidFill>
              <a:srgbClr val="BE6A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20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Хүлэмжийн хийн тооллогын тайлан</a:t>
              </a:r>
              <a:endParaRPr lang="en-US"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BDF4424-AC8D-6B55-0865-C4991F5CB95E}"/>
                </a:ext>
              </a:extLst>
            </p:cNvPr>
            <p:cNvSpPr/>
            <p:nvPr/>
          </p:nvSpPr>
          <p:spPr>
            <a:xfrm rot="16200000">
              <a:off x="2919376" y="4108473"/>
              <a:ext cx="2185796" cy="826845"/>
            </a:xfrm>
            <a:prstGeom prst="rect">
              <a:avLst/>
            </a:prstGeom>
            <a:solidFill>
              <a:srgbClr val="E6916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20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Хүлэмжийн хийн тооллогын тайлан</a:t>
              </a:r>
              <a:endParaRPr lang="en-US"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09D8410-A767-DDA4-08DA-511A88792C2C}"/>
                </a:ext>
              </a:extLst>
            </p:cNvPr>
            <p:cNvSpPr/>
            <p:nvPr/>
          </p:nvSpPr>
          <p:spPr>
            <a:xfrm rot="16200000">
              <a:off x="4093462" y="3877243"/>
              <a:ext cx="2725293" cy="749809"/>
            </a:xfrm>
            <a:prstGeom prst="rect">
              <a:avLst/>
            </a:prstGeom>
            <a:solidFill>
              <a:srgbClr val="DEB4B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20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Тохируулагдсан ялгаралын тэнцэл</a:t>
              </a:r>
              <a:endParaRPr lang="en-US"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D66A456-AF4F-0EAD-7FC4-127732A33DAB}"/>
                </a:ext>
              </a:extLst>
            </p:cNvPr>
            <p:cNvSpPr/>
            <p:nvPr/>
          </p:nvSpPr>
          <p:spPr>
            <a:xfrm>
              <a:off x="6060742" y="3449768"/>
              <a:ext cx="979574" cy="62650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mn-MN" sz="14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ҮТХН ЗОРИЛТ</a:t>
              </a:r>
              <a:endParaRPr lang="en-US" sz="14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2140EA3-DE3D-963F-998D-2C4C4C19FB93}"/>
                </a:ext>
              </a:extLst>
            </p:cNvPr>
            <p:cNvSpPr/>
            <p:nvPr/>
          </p:nvSpPr>
          <p:spPr>
            <a:xfrm>
              <a:off x="5894902" y="2205461"/>
              <a:ext cx="1234440" cy="62650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ITMO </a:t>
              </a:r>
              <a:r>
                <a:rPr lang="mn-MN" sz="1600" b="1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шилжүүлэг</a:t>
              </a:r>
              <a:endParaRPr lang="en-US" sz="1600" b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28698E16-45E8-A5F4-274F-33B1F4A4EC3F}"/>
                </a:ext>
              </a:extLst>
            </p:cNvPr>
            <p:cNvSpPr/>
            <p:nvPr/>
          </p:nvSpPr>
          <p:spPr>
            <a:xfrm>
              <a:off x="3598851" y="2591765"/>
              <a:ext cx="1331976" cy="62650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</a:t>
              </a:r>
              <a:r>
                <a:rPr lang="mn-MN" sz="1600" b="1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аргалзах тохиргоо </a:t>
              </a:r>
              <a:endParaRPr lang="en-US" sz="1600" b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DE4A4962-19C3-4598-A5B4-8A8493F28C55}"/>
                </a:ext>
              </a:extLst>
            </p:cNvPr>
            <p:cNvSpPr/>
            <p:nvPr/>
          </p:nvSpPr>
          <p:spPr>
            <a:xfrm>
              <a:off x="9318094" y="2881739"/>
              <a:ext cx="1331976" cy="62650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</a:t>
              </a:r>
              <a:r>
                <a:rPr lang="mn-MN" sz="1600" b="1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аргалзах тохиргоо </a:t>
              </a:r>
              <a:endParaRPr lang="en-US" sz="1600" b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1397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253B2-B207-62F2-1A32-3E3C78247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156C33-C415-E94F-5B3A-306519BE57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D8026E6-6AD6-0DFD-9E7F-D7DFC1C89B63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A2186EB-88E1-0E4C-8A83-7419017186B6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1504050-2F1A-0576-E2BF-C8893CE1911F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F60A0FF-2908-9F45-5F0D-188B792EC48E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E2BBA93-CF1C-3B8D-26A4-68CC577EAC76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AC50967-46D2-0889-B96C-9362CECD61B2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27642DB6-75D6-5D81-4DB7-759A3137FD96}"/>
              </a:ext>
            </a:extLst>
          </p:cNvPr>
          <p:cNvSpPr txBox="1"/>
          <p:nvPr/>
        </p:nvSpPr>
        <p:spPr>
          <a:xfrm>
            <a:off x="365760" y="278708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mn-MN" sz="2400" b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ПАРИСЫН ХЭЛЭЛЦЭЭРЫН </a:t>
            </a:r>
            <a:r>
              <a:rPr lang="en-US" sz="2400" b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6-</a:t>
            </a:r>
            <a:r>
              <a:rPr lang="" altLang="en-US" sz="2400" b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 </a:t>
            </a:r>
            <a:r>
              <a:rPr lang="mn-MN" altLang="en-US" sz="2400" b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ЗҮЙЛИЙН ШАЛГУУР</a:t>
            </a:r>
            <a:endParaRPr lang="" altLang="en-US" sz="2400" b="1">
              <a:solidFill>
                <a:schemeClr val="bg2">
                  <a:lumMod val="1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C994805-BE54-CE54-2DC0-972D35B71FD4}"/>
              </a:ext>
            </a:extLst>
          </p:cNvPr>
          <p:cNvSpPr/>
          <p:nvPr/>
        </p:nvSpPr>
        <p:spPr>
          <a:xfrm>
            <a:off x="440634" y="1335741"/>
            <a:ext cx="11227110" cy="33966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06129347-3739-2C20-35BC-FD1105343580}"/>
              </a:ext>
            </a:extLst>
          </p:cNvPr>
          <p:cNvSpPr/>
          <p:nvPr/>
        </p:nvSpPr>
        <p:spPr>
          <a:xfrm>
            <a:off x="440634" y="4741395"/>
            <a:ext cx="11227110" cy="160013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975"/>
            <a:endParaRPr lang="en-US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97B2B0E-B7C5-E97F-D896-C32915D7F7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17" b="4157"/>
          <a:stretch>
            <a:fillRect/>
          </a:stretch>
        </p:blipFill>
        <p:spPr>
          <a:xfrm>
            <a:off x="2712035" y="1407459"/>
            <a:ext cx="8437035" cy="3220874"/>
          </a:xfrm>
          <a:prstGeom prst="rect">
            <a:avLst/>
          </a:prstGeom>
          <a:noFill/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2255FE0-A6EE-03BC-293D-018E58CAAC99}"/>
              </a:ext>
            </a:extLst>
          </p:cNvPr>
          <p:cNvSpPr/>
          <p:nvPr/>
        </p:nvSpPr>
        <p:spPr>
          <a:xfrm>
            <a:off x="2712035" y="4878479"/>
            <a:ext cx="1387921" cy="13167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69226" tIns="10087" rIns="169226" bIns="10087" numCol="1" spcCol="1270" anchor="ctr" anchorCtr="0">
            <a:noAutofit/>
          </a:bodyPr>
          <a:lstStyle/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 оноос Парисын хэлэлцээрийн гишүүн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817550B-92A8-12E7-71CC-ECA37A6258D4}"/>
              </a:ext>
            </a:extLst>
          </p:cNvPr>
          <p:cNvSpPr/>
          <p:nvPr/>
        </p:nvSpPr>
        <p:spPr>
          <a:xfrm>
            <a:off x="4094664" y="4878479"/>
            <a:ext cx="1443715" cy="13167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69226" tIns="10087" rIns="169226" bIns="10087" numCol="1" spcCol="1270" anchor="ctr" anchorCtr="0">
            <a:noAutofit/>
          </a:bodyPr>
          <a:lstStyle/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ҮТХН 3.0-ыг 2025 </a:t>
            </a:r>
            <a:r>
              <a:rPr lang="en-GB" sz="12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</a:t>
            </a:r>
            <a:r>
              <a:rPr lang="" alt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ы 9 сарт</a:t>
            </a:r>
            <a:r>
              <a:rPr 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НҮБ-</a:t>
            </a:r>
            <a:r>
              <a:rPr lang="en-GB" sz="12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ын</a:t>
            </a:r>
            <a:r>
              <a:rPr 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Аюулгүй</a:t>
            </a:r>
            <a:r>
              <a:rPr 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байдлын</a:t>
            </a:r>
            <a:r>
              <a:rPr 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тухай</a:t>
            </a:r>
            <a:r>
              <a:rPr 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хэлэлцээр</a:t>
            </a:r>
            <a:r>
              <a:rPr lang="" altLang="en-GB" sz="12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т </a:t>
            </a:r>
            <a:r>
              <a:rPr lang="en-GB" sz="12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хүргүүлсэн</a:t>
            </a:r>
            <a:endParaRPr lang="en-GB" sz="1200" kern="120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B3B6778-FAB1-8047-CC2A-B1599B01963D}"/>
              </a:ext>
            </a:extLst>
          </p:cNvPr>
          <p:cNvSpPr/>
          <p:nvPr/>
        </p:nvSpPr>
        <p:spPr>
          <a:xfrm>
            <a:off x="5555235" y="4878479"/>
            <a:ext cx="1380227" cy="1314125"/>
          </a:xfrm>
          <a:custGeom>
            <a:avLst/>
            <a:gdLst>
              <a:gd name="csX0" fmla="*/ 0 w 4210304"/>
              <a:gd name="csY0" fmla="*/ 34441 h 206640"/>
              <a:gd name="csX1" fmla="*/ 34441 w 4210304"/>
              <a:gd name="csY1" fmla="*/ 0 h 206640"/>
              <a:gd name="csX2" fmla="*/ 4175863 w 4210304"/>
              <a:gd name="csY2" fmla="*/ 0 h 206640"/>
              <a:gd name="csX3" fmla="*/ 4210304 w 4210304"/>
              <a:gd name="csY3" fmla="*/ 34441 h 206640"/>
              <a:gd name="csX4" fmla="*/ 4210304 w 4210304"/>
              <a:gd name="csY4" fmla="*/ 172199 h 206640"/>
              <a:gd name="csX5" fmla="*/ 4175863 w 4210304"/>
              <a:gd name="csY5" fmla="*/ 206640 h 206640"/>
              <a:gd name="csX6" fmla="*/ 34441 w 4210304"/>
              <a:gd name="csY6" fmla="*/ 206640 h 206640"/>
              <a:gd name="csX7" fmla="*/ 0 w 4210304"/>
              <a:gd name="csY7" fmla="*/ 172199 h 206640"/>
              <a:gd name="csX8" fmla="*/ 0 w 4210304"/>
              <a:gd name="csY8" fmla="*/ 34441 h 206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10304" h="206640">
                <a:moveTo>
                  <a:pt x="0" y="34441"/>
                </a:moveTo>
                <a:cubicBezTo>
                  <a:pt x="0" y="15420"/>
                  <a:pt x="15420" y="0"/>
                  <a:pt x="34441" y="0"/>
                </a:cubicBezTo>
                <a:lnTo>
                  <a:pt x="4175863" y="0"/>
                </a:lnTo>
                <a:cubicBezTo>
                  <a:pt x="4194884" y="0"/>
                  <a:pt x="4210304" y="15420"/>
                  <a:pt x="4210304" y="34441"/>
                </a:cubicBezTo>
                <a:lnTo>
                  <a:pt x="4210304" y="172199"/>
                </a:lnTo>
                <a:cubicBezTo>
                  <a:pt x="4210304" y="191220"/>
                  <a:pt x="4194884" y="206640"/>
                  <a:pt x="4175863" y="206640"/>
                </a:cubicBezTo>
                <a:lnTo>
                  <a:pt x="34441" y="206640"/>
                </a:lnTo>
                <a:cubicBezTo>
                  <a:pt x="15420" y="206640"/>
                  <a:pt x="0" y="191220"/>
                  <a:pt x="0" y="172199"/>
                </a:cubicBezTo>
                <a:lnTo>
                  <a:pt x="0" y="3444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69226" tIns="10087" rIns="169226" bIns="10087" numCol="1" spcCol="1270" anchor="ctr" anchorCtr="0">
            <a:noAutofit/>
          </a:bodyPr>
          <a:lstStyle/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Зохицуулалтын тогтолцоо бүрдээгүй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6BE0BFF-9B05-97A4-193A-EABA0A5CFC93}"/>
              </a:ext>
            </a:extLst>
          </p:cNvPr>
          <p:cNvSpPr/>
          <p:nvPr/>
        </p:nvSpPr>
        <p:spPr>
          <a:xfrm>
            <a:off x="6921008" y="4878479"/>
            <a:ext cx="1516651" cy="1314125"/>
          </a:xfrm>
          <a:custGeom>
            <a:avLst/>
            <a:gdLst>
              <a:gd name="csX0" fmla="*/ 0 w 4210304"/>
              <a:gd name="csY0" fmla="*/ 34441 h 206640"/>
              <a:gd name="csX1" fmla="*/ 34441 w 4210304"/>
              <a:gd name="csY1" fmla="*/ 0 h 206640"/>
              <a:gd name="csX2" fmla="*/ 4175863 w 4210304"/>
              <a:gd name="csY2" fmla="*/ 0 h 206640"/>
              <a:gd name="csX3" fmla="*/ 4210304 w 4210304"/>
              <a:gd name="csY3" fmla="*/ 34441 h 206640"/>
              <a:gd name="csX4" fmla="*/ 4210304 w 4210304"/>
              <a:gd name="csY4" fmla="*/ 172199 h 206640"/>
              <a:gd name="csX5" fmla="*/ 4175863 w 4210304"/>
              <a:gd name="csY5" fmla="*/ 206640 h 206640"/>
              <a:gd name="csX6" fmla="*/ 34441 w 4210304"/>
              <a:gd name="csY6" fmla="*/ 206640 h 206640"/>
              <a:gd name="csX7" fmla="*/ 0 w 4210304"/>
              <a:gd name="csY7" fmla="*/ 172199 h 206640"/>
              <a:gd name="csX8" fmla="*/ 0 w 4210304"/>
              <a:gd name="csY8" fmla="*/ 34441 h 206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10304" h="206640">
                <a:moveTo>
                  <a:pt x="0" y="34441"/>
                </a:moveTo>
                <a:cubicBezTo>
                  <a:pt x="0" y="15420"/>
                  <a:pt x="15420" y="0"/>
                  <a:pt x="34441" y="0"/>
                </a:cubicBezTo>
                <a:lnTo>
                  <a:pt x="4175863" y="0"/>
                </a:lnTo>
                <a:cubicBezTo>
                  <a:pt x="4194884" y="0"/>
                  <a:pt x="4210304" y="15420"/>
                  <a:pt x="4210304" y="34441"/>
                </a:cubicBezTo>
                <a:lnTo>
                  <a:pt x="4210304" y="172199"/>
                </a:lnTo>
                <a:cubicBezTo>
                  <a:pt x="4210304" y="191220"/>
                  <a:pt x="4194884" y="206640"/>
                  <a:pt x="4175863" y="206640"/>
                </a:cubicBezTo>
                <a:lnTo>
                  <a:pt x="34441" y="206640"/>
                </a:lnTo>
                <a:cubicBezTo>
                  <a:pt x="15420" y="206640"/>
                  <a:pt x="0" y="191220"/>
                  <a:pt x="0" y="172199"/>
                </a:cubicBezTo>
                <a:lnTo>
                  <a:pt x="0" y="3444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69226" tIns="10087" rIns="169226" bIns="10087" numCol="1" spcCol="1270" anchor="ctr" anchorCtr="0">
            <a:noAutofit/>
          </a:bodyPr>
          <a:lstStyle/>
          <a:p>
            <a:pPr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ITMO </a:t>
            </a:r>
            <a:r>
              <a:rPr lang="en-GB" sz="14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бүртгэлийн</a:t>
            </a:r>
            <a:r>
              <a:rPr lang="en-GB" sz="1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</a:t>
            </a:r>
            <a:r>
              <a:rPr lang="en-GB" sz="1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байхгүй</a:t>
            </a:r>
            <a:endParaRPr lang="en-GB" sz="14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646B91E-DC50-04D7-03B2-CEB60979ED76}"/>
              </a:ext>
            </a:extLst>
          </p:cNvPr>
          <p:cNvSpPr/>
          <p:nvPr/>
        </p:nvSpPr>
        <p:spPr>
          <a:xfrm>
            <a:off x="8352153" y="4878479"/>
            <a:ext cx="1529952" cy="1314125"/>
          </a:xfrm>
          <a:custGeom>
            <a:avLst/>
            <a:gdLst>
              <a:gd name="csX0" fmla="*/ 0 w 4210304"/>
              <a:gd name="csY0" fmla="*/ 34441 h 206640"/>
              <a:gd name="csX1" fmla="*/ 34441 w 4210304"/>
              <a:gd name="csY1" fmla="*/ 0 h 206640"/>
              <a:gd name="csX2" fmla="*/ 4175863 w 4210304"/>
              <a:gd name="csY2" fmla="*/ 0 h 206640"/>
              <a:gd name="csX3" fmla="*/ 4210304 w 4210304"/>
              <a:gd name="csY3" fmla="*/ 34441 h 206640"/>
              <a:gd name="csX4" fmla="*/ 4210304 w 4210304"/>
              <a:gd name="csY4" fmla="*/ 172199 h 206640"/>
              <a:gd name="csX5" fmla="*/ 4175863 w 4210304"/>
              <a:gd name="csY5" fmla="*/ 206640 h 206640"/>
              <a:gd name="csX6" fmla="*/ 34441 w 4210304"/>
              <a:gd name="csY6" fmla="*/ 206640 h 206640"/>
              <a:gd name="csX7" fmla="*/ 0 w 4210304"/>
              <a:gd name="csY7" fmla="*/ 172199 h 206640"/>
              <a:gd name="csX8" fmla="*/ 0 w 4210304"/>
              <a:gd name="csY8" fmla="*/ 34441 h 206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10304" h="206640">
                <a:moveTo>
                  <a:pt x="0" y="34441"/>
                </a:moveTo>
                <a:cubicBezTo>
                  <a:pt x="0" y="15420"/>
                  <a:pt x="15420" y="0"/>
                  <a:pt x="34441" y="0"/>
                </a:cubicBezTo>
                <a:lnTo>
                  <a:pt x="4175863" y="0"/>
                </a:lnTo>
                <a:cubicBezTo>
                  <a:pt x="4194884" y="0"/>
                  <a:pt x="4210304" y="15420"/>
                  <a:pt x="4210304" y="34441"/>
                </a:cubicBezTo>
                <a:lnTo>
                  <a:pt x="4210304" y="172199"/>
                </a:lnTo>
                <a:cubicBezTo>
                  <a:pt x="4210304" y="191220"/>
                  <a:pt x="4194884" y="206640"/>
                  <a:pt x="4175863" y="206640"/>
                </a:cubicBezTo>
                <a:lnTo>
                  <a:pt x="34441" y="206640"/>
                </a:lnTo>
                <a:cubicBezTo>
                  <a:pt x="15420" y="206640"/>
                  <a:pt x="0" y="191220"/>
                  <a:pt x="0" y="172199"/>
                </a:cubicBezTo>
                <a:lnTo>
                  <a:pt x="0" y="3444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69226" tIns="10087" rIns="169226" bIns="10087" numCol="1" spcCol="1270" anchor="ctr" anchorCtr="0">
            <a:noAutofit/>
          </a:bodyPr>
          <a:lstStyle/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</a:t>
            </a:r>
            <a:r>
              <a:rPr lang="en-US" alt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.12.30-</a:t>
            </a:r>
            <a:r>
              <a:rPr lang="" altLang="en-US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ongolian Baiti" charset="0"/>
              </a:rPr>
              <a:t>нд</a:t>
            </a: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</a:t>
            </a: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тод</a:t>
            </a: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байдлын</a:t>
            </a: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тайлан</a:t>
            </a: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(BTR) </a:t>
            </a:r>
            <a:r>
              <a:rPr lang="en-GB" sz="1400" kern="120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хүргүүлсэн</a:t>
            </a: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x-none" sz="1400" kern="120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19E5DCE-98AE-22F7-0AFA-B7BB10C06C4C}"/>
              </a:ext>
            </a:extLst>
          </p:cNvPr>
          <p:cNvSpPr/>
          <p:nvPr/>
        </p:nvSpPr>
        <p:spPr>
          <a:xfrm>
            <a:off x="9768844" y="4878479"/>
            <a:ext cx="1380227" cy="1314125"/>
          </a:xfrm>
          <a:custGeom>
            <a:avLst/>
            <a:gdLst>
              <a:gd name="csX0" fmla="*/ 0 w 4210304"/>
              <a:gd name="csY0" fmla="*/ 34441 h 206640"/>
              <a:gd name="csX1" fmla="*/ 34441 w 4210304"/>
              <a:gd name="csY1" fmla="*/ 0 h 206640"/>
              <a:gd name="csX2" fmla="*/ 4175863 w 4210304"/>
              <a:gd name="csY2" fmla="*/ 0 h 206640"/>
              <a:gd name="csX3" fmla="*/ 4210304 w 4210304"/>
              <a:gd name="csY3" fmla="*/ 34441 h 206640"/>
              <a:gd name="csX4" fmla="*/ 4210304 w 4210304"/>
              <a:gd name="csY4" fmla="*/ 172199 h 206640"/>
              <a:gd name="csX5" fmla="*/ 4175863 w 4210304"/>
              <a:gd name="csY5" fmla="*/ 206640 h 206640"/>
              <a:gd name="csX6" fmla="*/ 34441 w 4210304"/>
              <a:gd name="csY6" fmla="*/ 206640 h 206640"/>
              <a:gd name="csX7" fmla="*/ 0 w 4210304"/>
              <a:gd name="csY7" fmla="*/ 172199 h 206640"/>
              <a:gd name="csX8" fmla="*/ 0 w 4210304"/>
              <a:gd name="csY8" fmla="*/ 34441 h 206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10304" h="206640">
                <a:moveTo>
                  <a:pt x="0" y="34441"/>
                </a:moveTo>
                <a:cubicBezTo>
                  <a:pt x="0" y="15420"/>
                  <a:pt x="15420" y="0"/>
                  <a:pt x="34441" y="0"/>
                </a:cubicBezTo>
                <a:lnTo>
                  <a:pt x="4175863" y="0"/>
                </a:lnTo>
                <a:cubicBezTo>
                  <a:pt x="4194884" y="0"/>
                  <a:pt x="4210304" y="15420"/>
                  <a:pt x="4210304" y="34441"/>
                </a:cubicBezTo>
                <a:lnTo>
                  <a:pt x="4210304" y="172199"/>
                </a:lnTo>
                <a:cubicBezTo>
                  <a:pt x="4210304" y="191220"/>
                  <a:pt x="4194884" y="206640"/>
                  <a:pt x="4175863" y="206640"/>
                </a:cubicBezTo>
                <a:lnTo>
                  <a:pt x="34441" y="206640"/>
                </a:lnTo>
                <a:cubicBezTo>
                  <a:pt x="15420" y="206640"/>
                  <a:pt x="0" y="191220"/>
                  <a:pt x="0" y="172199"/>
                </a:cubicBezTo>
                <a:lnTo>
                  <a:pt x="0" y="3444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69226" tIns="10087" rIns="169226" bIns="10087" numCol="1" spcCol="1270" anchor="ctr" anchorCtr="0">
            <a:noAutofit/>
          </a:bodyPr>
          <a:lstStyle/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mn-MN" sz="1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Урт хугацаагны  хөгжлийн с</a:t>
            </a:r>
            <a:r>
              <a:rPr lang="en-GB" sz="140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тратеги</a:t>
            </a:r>
            <a:r>
              <a:rPr lang="en-GB" sz="1400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20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байхгүй</a:t>
            </a:r>
            <a:endParaRPr lang="en-GB" sz="1400" kern="12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0C1BDFF-CA57-49D5-7EC0-C6711974088F}"/>
              </a:ext>
            </a:extLst>
          </p:cNvPr>
          <p:cNvSpPr/>
          <p:nvPr/>
        </p:nvSpPr>
        <p:spPr>
          <a:xfrm>
            <a:off x="5538379" y="1335741"/>
            <a:ext cx="2813774" cy="5005785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0D6937-E1FB-3B05-9599-FD35D7780373}"/>
              </a:ext>
            </a:extLst>
          </p:cNvPr>
          <p:cNvSpPr txBox="1"/>
          <p:nvPr/>
        </p:nvSpPr>
        <p:spPr>
          <a:xfrm>
            <a:off x="524257" y="2456861"/>
            <a:ext cx="2045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Парисын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хэлэлцээрийн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6</a:t>
            </a:r>
            <a:r>
              <a:rPr lang="mn-MN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-р 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зүйлд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оролцох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ша</a:t>
            </a:r>
            <a:r>
              <a:rPr lang="mn-MN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лгуур</a:t>
            </a:r>
            <a:endParaRPr lang="en-US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0904DCD-ADAC-BCDB-EDEC-192C95B2B1D4}"/>
              </a:ext>
            </a:extLst>
          </p:cNvPr>
          <p:cNvSpPr txBox="1"/>
          <p:nvPr/>
        </p:nvSpPr>
        <p:spPr>
          <a:xfrm>
            <a:off x="608898" y="5127375"/>
            <a:ext cx="18234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"/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Монгол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Улсын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53975"/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өнөөгийн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байдал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4405852-21DC-EA31-FD8C-4F18A77E2C80}"/>
              </a:ext>
            </a:extLst>
          </p:cNvPr>
          <p:cNvSpPr/>
          <p:nvPr/>
        </p:nvSpPr>
        <p:spPr>
          <a:xfrm>
            <a:off x="2772005" y="2558473"/>
            <a:ext cx="1353202" cy="1243584"/>
          </a:xfrm>
          <a:prstGeom prst="roundRect">
            <a:avLst/>
          </a:prstGeom>
          <a:solidFill>
            <a:srgbClr val="F4CF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400">
                <a:solidFill>
                  <a:schemeClr val="bg2">
                    <a:lumMod val="10000"/>
                  </a:schemeClr>
                </a:solidFill>
              </a:rPr>
              <a:t>Парисын хэлэлцээрт нэгдэн орсон байх</a:t>
            </a:r>
            <a:endParaRPr lang="en-US" sz="14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8E8FFA95-2122-1CF1-E006-BA1022C151B5}"/>
              </a:ext>
            </a:extLst>
          </p:cNvPr>
          <p:cNvSpPr/>
          <p:nvPr/>
        </p:nvSpPr>
        <p:spPr>
          <a:xfrm>
            <a:off x="4155192" y="2595049"/>
            <a:ext cx="1353202" cy="1243584"/>
          </a:xfrm>
          <a:prstGeom prst="roundRect">
            <a:avLst/>
          </a:prstGeom>
          <a:solidFill>
            <a:srgbClr val="B3C8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400">
                <a:solidFill>
                  <a:schemeClr val="bg2">
                    <a:lumMod val="10000"/>
                  </a:schemeClr>
                </a:solidFill>
              </a:rPr>
              <a:t>ҮТХН-ын зорилтыг баталсан </a:t>
            </a:r>
            <a:endParaRPr lang="en-US" sz="14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BE19855-75C9-5D8A-AFB7-1DB95DF2B921}"/>
              </a:ext>
            </a:extLst>
          </p:cNvPr>
          <p:cNvSpPr/>
          <p:nvPr/>
        </p:nvSpPr>
        <p:spPr>
          <a:xfrm>
            <a:off x="5598907" y="2558473"/>
            <a:ext cx="1322101" cy="2034000"/>
          </a:xfrm>
          <a:prstGeom prst="roundRect">
            <a:avLst/>
          </a:prstGeom>
          <a:solidFill>
            <a:srgbClr val="F4CF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200">
                <a:solidFill>
                  <a:schemeClr val="bg2">
                    <a:lumMod val="10000"/>
                  </a:schemeClr>
                </a:solidFill>
              </a:rPr>
              <a:t>ҮТХН-ийн зорилтыг хэрэгжүүлэх хүрээнд (</a:t>
            </a:r>
            <a:r>
              <a:rPr lang="en-US" sz="1200">
                <a:solidFill>
                  <a:schemeClr val="bg2">
                    <a:lumMod val="10000"/>
                  </a:schemeClr>
                </a:solidFill>
              </a:rPr>
              <a:t>ITMO)-</a:t>
            </a:r>
            <a:r>
              <a:rPr lang="mn-MN" sz="1200">
                <a:solidFill>
                  <a:schemeClr val="bg2">
                    <a:lumMod val="10000"/>
                  </a:schemeClr>
                </a:solidFill>
              </a:rPr>
              <a:t>г шилжүүлэх эрх зүйн болон институцийн тогтолцоог бүрдсэн</a:t>
            </a:r>
            <a:endParaRPr lang="en-US" sz="12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FEC26DB-DE91-F109-1D67-C8E54827252A}"/>
              </a:ext>
            </a:extLst>
          </p:cNvPr>
          <p:cNvSpPr/>
          <p:nvPr/>
        </p:nvSpPr>
        <p:spPr>
          <a:xfrm>
            <a:off x="6945266" y="2639155"/>
            <a:ext cx="1353202" cy="1162902"/>
          </a:xfrm>
          <a:prstGeom prst="roundRect">
            <a:avLst/>
          </a:prstGeom>
          <a:solidFill>
            <a:srgbClr val="B3C8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2">
                    <a:lumMod val="10000"/>
                  </a:schemeClr>
                </a:solidFill>
              </a:rPr>
              <a:t>ITMO</a:t>
            </a:r>
            <a:r>
              <a:rPr lang="mn-MN" sz="1400">
                <a:solidFill>
                  <a:schemeClr val="bg2">
                    <a:lumMod val="10000"/>
                  </a:schemeClr>
                </a:solidFill>
              </a:rPr>
              <a:t> мөшгих системтэй</a:t>
            </a:r>
            <a:endParaRPr lang="en-US" sz="14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1C2735C3-295A-41AE-E7B9-7DCE556F1CA1}"/>
              </a:ext>
            </a:extLst>
          </p:cNvPr>
          <p:cNvSpPr/>
          <p:nvPr/>
        </p:nvSpPr>
        <p:spPr>
          <a:xfrm>
            <a:off x="8428510" y="2595048"/>
            <a:ext cx="1322101" cy="1910639"/>
          </a:xfrm>
          <a:prstGeom prst="roundRect">
            <a:avLst/>
          </a:prstGeom>
          <a:solidFill>
            <a:srgbClr val="F4CF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200">
                <a:solidFill>
                  <a:schemeClr val="bg2">
                    <a:lumMod val="10000"/>
                  </a:schemeClr>
                </a:solidFill>
              </a:rPr>
              <a:t>Хамгийн сүүлийн байдлаар ил тод байдлыг тайланг </a:t>
            </a:r>
            <a:r>
              <a:rPr lang="en-US" sz="1200">
                <a:solidFill>
                  <a:schemeClr val="bg2">
                    <a:lumMod val="10000"/>
                  </a:schemeClr>
                </a:solidFill>
              </a:rPr>
              <a:t>UNFCCC-</a:t>
            </a:r>
            <a:r>
              <a:rPr lang="mn-MN" sz="1200">
                <a:solidFill>
                  <a:schemeClr val="bg2">
                    <a:lumMod val="10000"/>
                  </a:schemeClr>
                </a:solidFill>
              </a:rPr>
              <a:t>д хүргүүлсэн</a:t>
            </a:r>
            <a:endParaRPr lang="en-US" sz="12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EE6471C0-EFD4-D1FA-56BC-1189EFD5116F}"/>
              </a:ext>
            </a:extLst>
          </p:cNvPr>
          <p:cNvSpPr/>
          <p:nvPr/>
        </p:nvSpPr>
        <p:spPr>
          <a:xfrm>
            <a:off x="9797906" y="2549508"/>
            <a:ext cx="1322101" cy="2078825"/>
          </a:xfrm>
          <a:prstGeom prst="roundRect">
            <a:avLst/>
          </a:prstGeom>
          <a:solidFill>
            <a:srgbClr val="B3C8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2">
                    <a:lumMod val="10000"/>
                  </a:schemeClr>
                </a:solidFill>
              </a:rPr>
              <a:t>Ү</a:t>
            </a:r>
            <a:r>
              <a:rPr lang="mn-MN" sz="1400">
                <a:solidFill>
                  <a:schemeClr val="bg2">
                    <a:lumMod val="10000"/>
                  </a:schemeClr>
                </a:solidFill>
              </a:rPr>
              <a:t>ТХН болон Хүлэмжийн хийн ялгарал багатай урт хугацааны  хөгжлийн стратегитай байх </a:t>
            </a:r>
            <a:endParaRPr lang="en-US" sz="140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47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BB0C5-0D8C-C9A0-913A-B97E1B0E2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5C8B512-484C-CAF6-1C98-F0CEF351AC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01E6063-75E6-BB4F-DADA-D2509A4897D4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1843466-C2F5-B034-9453-302135CAD232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C544345-7432-FE3F-65FD-DA1A2E6D23F0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712BCAA-06FF-C5AE-BF33-05FAE91A90E6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06A84CB-0A76-3699-6B29-A51438E48A75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0AD91C0-435F-B850-13B5-004EE4D5A6EB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690BFD61-3D6C-3772-B734-874A7AD2A1BE}"/>
              </a:ext>
            </a:extLst>
          </p:cNvPr>
          <p:cNvSpPr txBox="1"/>
          <p:nvPr/>
        </p:nvSpPr>
        <p:spPr>
          <a:xfrm>
            <a:off x="365760" y="278708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b="1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КАРБОН ЗАХ ЗЭЭЛИЙН ҮР АШИГ БОЛОН ЭРСДЭЛ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CCAE2D-9AFC-0F41-99CC-18A0DA110DCF}"/>
              </a:ext>
            </a:extLst>
          </p:cNvPr>
          <p:cNvSpPr/>
          <p:nvPr/>
        </p:nvSpPr>
        <p:spPr>
          <a:xfrm>
            <a:off x="365760" y="2190134"/>
            <a:ext cx="2468880" cy="1828800"/>
          </a:xfrm>
          <a:prstGeom prst="rect">
            <a:avLst/>
          </a:prstGeom>
          <a:solidFill>
            <a:srgbClr val="00B050"/>
          </a:solidFill>
          <a:ln>
            <a:solidFill>
              <a:srgbClr val="4ABA46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Төсвийн нэмэлт орлого</a:t>
            </a:r>
            <a:r>
              <a:rPr lang="mn-MN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endParaRPr lang="en-US" sz="11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ITMO-ийн борлуулалтын орлогоос  тодорхой хув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ийн шимтгэл ноогдуулснаар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төсвийн орлого нэмэгдүүлэх боломжтой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DF3C4D-24F1-0DE5-F60E-47539E182089}"/>
              </a:ext>
            </a:extLst>
          </p:cNvPr>
          <p:cNvSpPr/>
          <p:nvPr/>
        </p:nvSpPr>
        <p:spPr>
          <a:xfrm>
            <a:off x="3166462" y="2190134"/>
            <a:ext cx="2468880" cy="1828800"/>
          </a:xfrm>
          <a:prstGeom prst="rect">
            <a:avLst/>
          </a:prstGeom>
          <a:solidFill>
            <a:srgbClr val="00B050"/>
          </a:solidFill>
          <a:ln>
            <a:solidFill>
              <a:srgbClr val="4ABA46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Өндөр өртөгтэй арга хэмжээг санхүүжүүлэх</a:t>
            </a:r>
          </a:p>
          <a:p>
            <a:pPr algn="ctr"/>
            <a:endParaRPr lang="en-US" sz="11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Өндөр өртөгтэй 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хүлэмжийн хийн 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ялгарлы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бууруулах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стратегийн салбаруудад хөрөнгө оруулалтыг 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татах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боломжийг бүрдүүлнэ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FFFAA2-5ED5-B5D7-6B33-498E5A9D5429}"/>
              </a:ext>
            </a:extLst>
          </p:cNvPr>
          <p:cNvSpPr/>
          <p:nvPr/>
        </p:nvSpPr>
        <p:spPr>
          <a:xfrm>
            <a:off x="386330" y="4304977"/>
            <a:ext cx="2468880" cy="1828800"/>
          </a:xfrm>
          <a:prstGeom prst="rect">
            <a:avLst/>
          </a:prstGeom>
          <a:solidFill>
            <a:srgbClr val="00B050"/>
          </a:solidFill>
          <a:ln>
            <a:solidFill>
              <a:srgbClr val="4ABA46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ҮТХН хэрэгжилтийг дэмжих</a:t>
            </a:r>
          </a:p>
          <a:p>
            <a:pPr algn="ctr"/>
            <a:endParaRPr lang="en-US" sz="11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ITMO 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шилжүүлэхэд цугларсан орлогоор хүлэмжийн хийн 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ялгарлыг бууруулах арга хэмжээнд дахин хөрөнгө оруулснаар ҮТХН-ийн зорилтыг хэрэгжүүлэхэд дэмжлэг үзүүлнэ.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15C028-A3DD-36A0-B7F3-62BB54B5AC67}"/>
              </a:ext>
            </a:extLst>
          </p:cNvPr>
          <p:cNvSpPr/>
          <p:nvPr/>
        </p:nvSpPr>
        <p:spPr>
          <a:xfrm>
            <a:off x="3164858" y="4287634"/>
            <a:ext cx="2468880" cy="1828800"/>
          </a:xfrm>
          <a:prstGeom prst="rect">
            <a:avLst/>
          </a:prstGeom>
          <a:solidFill>
            <a:srgbClr val="00B050"/>
          </a:solidFill>
          <a:ln>
            <a:solidFill>
              <a:srgbClr val="4ABA46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mn-MN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Зах зээлийн шинэ тоглогчид нэмэгдэнэ </a:t>
            </a:r>
            <a:endParaRPr lang="en-US" sz="14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en-US" sz="11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Карбон зах зээлд төсөл хэрэгжүүлэгч, кредит худалдан авагчдаас өөр олон оролцогчид бий болж эдийн засгийн нэмэлт орлого үүсэх боломжтой </a:t>
            </a:r>
            <a:endParaRPr lang="en-US" sz="11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CDC393-283C-56B6-1D81-6837761AB4BE}"/>
              </a:ext>
            </a:extLst>
          </p:cNvPr>
          <p:cNvSpPr txBox="1"/>
          <p:nvPr/>
        </p:nvSpPr>
        <p:spPr>
          <a:xfrm>
            <a:off x="1928863" y="1462524"/>
            <a:ext cx="2266315" cy="37457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mn-MN" sz="1600" b="1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БОЛОМЖ</a:t>
            </a:r>
            <a:endParaRPr lang="en-US" sz="1600" b="1" noProof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588B80-A999-DDB5-026E-B3EBD0807F40}"/>
              </a:ext>
            </a:extLst>
          </p:cNvPr>
          <p:cNvSpPr/>
          <p:nvPr/>
        </p:nvSpPr>
        <p:spPr>
          <a:xfrm>
            <a:off x="9114710" y="2174102"/>
            <a:ext cx="2468880" cy="183966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mn-MN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Хэт их хэмжээгээр шилжүүлт</a:t>
            </a:r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(over transfer) </a:t>
            </a:r>
          </a:p>
          <a:p>
            <a:pPr algn="ctr"/>
            <a:endParaRPr lang="en-US" sz="11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Шилжүүлэгч улс бодис бус шилжүүлэг хийх, 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ITMO-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ийг хэт их хэмжээгээр шилжүүлснээс үүдэн өөрийн ҮТХН (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NDC)-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ийн зорилтдоо хүрч чадахгүй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хөрөнгө оруулалчдын итгэл буурах эрсдэлтэй.</a:t>
            </a:r>
            <a:endParaRPr lang="en-US" sz="11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0A4993-A525-88DB-BFC4-C63A7C474F0C}"/>
              </a:ext>
            </a:extLst>
          </p:cNvPr>
          <p:cNvSpPr/>
          <p:nvPr/>
        </p:nvSpPr>
        <p:spPr>
          <a:xfrm>
            <a:off x="9126230" y="4276188"/>
            <a:ext cx="2468880" cy="18288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Удирдлага, дэд бүтцийн зардал</a:t>
            </a:r>
          </a:p>
          <a:p>
            <a:pPr algn="ctr"/>
            <a:endParaRPr lang="en-US" sz="11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mn-MN" sz="11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Зарим улс орнууд </a:t>
            </a:r>
            <a:r>
              <a:rPr lang="en-US" sz="11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mn-MN" sz="11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-р зүйлийг хэрэгжүүлэх үйл ажиллагааг санхүүжүүлэх, холбогдох зардлыг нөхөх зорилгоор </a:t>
            </a:r>
            <a:r>
              <a:rPr lang="en-US" sz="11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ITMO </a:t>
            </a:r>
            <a:r>
              <a:rPr lang="mn-MN" sz="11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шилжүүлэг болон зөвшөөрөл олголтод захиргааны хураамж ногдуулдаг.</a:t>
            </a:r>
            <a:endParaRPr lang="en-US" sz="1100" noProof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450E5D-4BE0-7F10-F14A-61F71EC26111}"/>
              </a:ext>
            </a:extLst>
          </p:cNvPr>
          <p:cNvSpPr/>
          <p:nvPr/>
        </p:nvSpPr>
        <p:spPr>
          <a:xfrm>
            <a:off x="6305696" y="4283428"/>
            <a:ext cx="2468880" cy="18288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mn-MN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ҮТХН-д хүрэх явцыг удаашрах</a:t>
            </a:r>
            <a:endParaRPr lang="en-US" sz="14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en-US" sz="11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1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ITMO-</a:t>
            </a:r>
            <a:r>
              <a:rPr lang="mn-MN" sz="11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ийн шилжүүлэлт нь ХХЯ-ын тэнцэлд харгалзах тохируулгыг хийхийг шаарддаг учир ҮТХН-д зорилтод хэрэгжүүлэх явцыг удаашруулах эрсдэлтэй</a:t>
            </a:r>
            <a:endParaRPr lang="en-US" sz="1100" noProof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223CA4-C7C1-EC97-1967-60E539A173FE}"/>
              </a:ext>
            </a:extLst>
          </p:cNvPr>
          <p:cNvSpPr/>
          <p:nvPr/>
        </p:nvSpPr>
        <p:spPr>
          <a:xfrm>
            <a:off x="6295781" y="2184962"/>
            <a:ext cx="2468880" cy="18288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Давхар </a:t>
            </a:r>
            <a:r>
              <a:rPr lang="mn-MN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тооллого</a:t>
            </a:r>
            <a:endParaRPr lang="en-US" sz="1400" b="1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400" b="1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(double counting) </a:t>
            </a:r>
            <a:endParaRPr lang="en-US" sz="14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en-US" sz="1100" noProof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ууруулсан эсвэл шингээсэн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CO₂ хэмжээг уур амьсгалын 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сааруулах </a:t>
            </a:r>
            <a:r>
              <a:rPr lang="en-US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амлалтыг хэрэгжүүлэхэд нэгээс олон удаа тооцох </a:t>
            </a:r>
            <a:r>
              <a:rPr lang="mn-MN" sz="11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магадлалтай </a:t>
            </a:r>
            <a:endParaRPr lang="en-US" sz="11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53435E-FEC3-9DB9-348F-612F1580711E}"/>
              </a:ext>
            </a:extLst>
          </p:cNvPr>
          <p:cNvSpPr txBox="1"/>
          <p:nvPr/>
        </p:nvSpPr>
        <p:spPr>
          <a:xfrm>
            <a:off x="8180106" y="1462524"/>
            <a:ext cx="1745191" cy="3745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ЭРСДЭЛ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89562FB-DCB7-5F04-8392-59E61DD3CF19}"/>
              </a:ext>
            </a:extLst>
          </p:cNvPr>
          <p:cNvCxnSpPr/>
          <p:nvPr/>
        </p:nvCxnSpPr>
        <p:spPr>
          <a:xfrm>
            <a:off x="5998464" y="1657002"/>
            <a:ext cx="0" cy="4718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247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AF88C-38D0-CA32-F859-9A79AEE6B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">
            <a:extLst>
              <a:ext uri="{FF2B5EF4-FFF2-40B4-BE49-F238E27FC236}">
                <a16:creationId xmlns:a16="http://schemas.microsoft.com/office/drawing/2014/main" id="{EBBEBC73-B566-254E-1F92-E86F9CEC5315}"/>
              </a:ext>
            </a:extLst>
          </p:cNvPr>
          <p:cNvSpPr/>
          <p:nvPr/>
        </p:nvSpPr>
        <p:spPr>
          <a:xfrm>
            <a:off x="-3" y="-66032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4DF6431A-AA9B-40B5-D784-60C2A74897A4}"/>
              </a:ext>
            </a:extLst>
          </p:cNvPr>
          <p:cNvGrpSpPr/>
          <p:nvPr/>
        </p:nvGrpSpPr>
        <p:grpSpPr>
          <a:xfrm>
            <a:off x="0" y="204174"/>
            <a:ext cx="12192000" cy="6954441"/>
            <a:chOff x="0" y="-38100"/>
            <a:chExt cx="4816593" cy="2747433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B1C8E945-5594-BC4A-9049-D7D0DE7EEC11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4240CDAE-F704-8A16-367D-2E0AE1B8DEC5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21" name="Group 6">
            <a:extLst>
              <a:ext uri="{FF2B5EF4-FFF2-40B4-BE49-F238E27FC236}">
                <a16:creationId xmlns:a16="http://schemas.microsoft.com/office/drawing/2014/main" id="{DC1A993D-437A-5C63-3F9F-36E915C1E192}"/>
              </a:ext>
            </a:extLst>
          </p:cNvPr>
          <p:cNvGrpSpPr/>
          <p:nvPr/>
        </p:nvGrpSpPr>
        <p:grpSpPr>
          <a:xfrm>
            <a:off x="-5003" y="-210084"/>
            <a:ext cx="12192000" cy="1335928"/>
            <a:chOff x="0" y="-38100"/>
            <a:chExt cx="4816593" cy="527774"/>
          </a:xfrm>
        </p:grpSpPr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704BE28-F9C2-DDD8-9AD2-2C05B4512575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TextBox 8">
              <a:extLst>
                <a:ext uri="{FF2B5EF4-FFF2-40B4-BE49-F238E27FC236}">
                  <a16:creationId xmlns:a16="http://schemas.microsoft.com/office/drawing/2014/main" id="{5EF4B402-32FD-5023-2477-8AA1D3A9EACD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47C3F5-F9F4-8DE6-F5E7-73C2667B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28" y="-66032"/>
            <a:ext cx="11629446" cy="1005026"/>
          </a:xfrm>
        </p:spPr>
        <p:txBody>
          <a:bodyPr>
            <a:noAutofit/>
          </a:bodyPr>
          <a:lstStyle/>
          <a:p>
            <a:r>
              <a:rPr lang="en-US" sz="240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ХОЁР ТАЛТ ХАМТЫН АЖИЛЛАГА</a:t>
            </a:r>
            <a:r>
              <a:rPr lang="mn-MN" sz="240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АНЫ ГЭРЭЭ</a:t>
            </a:r>
            <a:endParaRPr lang="en-US" sz="2400">
              <a:solidFill>
                <a:schemeClr val="bg2">
                  <a:lumMod val="1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F61354-48E9-5537-A2F1-BCC9A3CBC5FC}"/>
              </a:ext>
            </a:extLst>
          </p:cNvPr>
          <p:cNvSpPr txBox="1"/>
          <p:nvPr/>
        </p:nvSpPr>
        <p:spPr>
          <a:xfrm>
            <a:off x="306324" y="6283293"/>
            <a:ext cx="609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1">
                <a:solidFill>
                  <a:srgbClr val="6565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Source: </a:t>
            </a:r>
            <a:r>
              <a:rPr lang="fr-FR" sz="1200" b="0" i="1">
                <a:solidFill>
                  <a:srgbClr val="00ADB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UNEP CCC Article 6 Pipeline</a:t>
            </a:r>
            <a:endParaRPr lang="en-US" sz="1200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AE141B2-A858-B4F8-ECBA-572CCA2A7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599" y="1167456"/>
            <a:ext cx="4410076" cy="567149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B518A512-1366-098E-BA19-B8615E32A7D5}"/>
              </a:ext>
            </a:extLst>
          </p:cNvPr>
          <p:cNvSpPr/>
          <p:nvPr/>
        </p:nvSpPr>
        <p:spPr>
          <a:xfrm>
            <a:off x="5991225" y="1599543"/>
            <a:ext cx="2019300" cy="21050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400">
                <a:solidFill>
                  <a:schemeClr val="accent1">
                    <a:lumMod val="50000"/>
                  </a:schemeClr>
                </a:solidFill>
              </a:rPr>
              <a:t>ХУДАЛДАН АВАГЧ УЛС</a:t>
            </a:r>
            <a:endParaRPr lang="en-US" sz="14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mn-MN" sz="48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en-US" sz="40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C321ACF-FE93-A40F-EE1F-F4472B9EB5A9}"/>
              </a:ext>
            </a:extLst>
          </p:cNvPr>
          <p:cNvSpPr/>
          <p:nvPr/>
        </p:nvSpPr>
        <p:spPr>
          <a:xfrm>
            <a:off x="8258175" y="1738803"/>
            <a:ext cx="2019300" cy="21050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400">
                <a:solidFill>
                  <a:schemeClr val="accent1">
                    <a:lumMod val="50000"/>
                  </a:schemeClr>
                </a:solidFill>
              </a:rPr>
              <a:t>ШИЛЖҮҮЛЭГЧ УЛС</a:t>
            </a:r>
            <a:endParaRPr lang="en-US" sz="14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mn-MN" sz="48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56</a:t>
            </a:r>
            <a:endParaRPr lang="en-US" sz="48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1D72BD1-6BA4-A374-FCC5-EB475DF336D2}"/>
              </a:ext>
            </a:extLst>
          </p:cNvPr>
          <p:cNvSpPr/>
          <p:nvPr/>
        </p:nvSpPr>
        <p:spPr>
          <a:xfrm>
            <a:off x="6948486" y="3089717"/>
            <a:ext cx="2238044" cy="21050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400">
                <a:solidFill>
                  <a:schemeClr val="accent1">
                    <a:lumMod val="50000"/>
                  </a:schemeClr>
                </a:solidFill>
              </a:rPr>
              <a:t>ХАМТЫН АЖИЛЛГААНЫ ГЭРЭЭНИЙ ТОО</a:t>
            </a:r>
          </a:p>
          <a:p>
            <a:pPr algn="ctr"/>
            <a:r>
              <a:rPr lang="mn-MN" sz="48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118</a:t>
            </a:r>
            <a:endParaRPr lang="en-US" sz="48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263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984AD-E94E-4220-1C4A-CB62FA5F8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9295EE9-C8EC-ECC3-A497-995F4F704B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720F69D-EA83-439A-5732-0E7378BD68CC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514CBC4-0613-A700-8D88-4BE73E8725F2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EE35A27-0A5F-B548-3CCA-6D765F677611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10D85F6-EE15-D700-6509-62159FDB900C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98678F2-FD13-2A5E-4F90-CC6ACD627F2A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EFBAD0E-2C8C-28FB-B020-A89C2720D216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70F8A4E4-3D00-E098-3EFD-0668CCE694BC}"/>
              </a:ext>
            </a:extLst>
          </p:cNvPr>
          <p:cNvSpPr txBox="1"/>
          <p:nvPr/>
        </p:nvSpPr>
        <p:spPr>
          <a:xfrm>
            <a:off x="306324" y="311837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6.2-Р ЗҮЙЛЭЭР ХЭРЭГЖИХЭЭР БҮРТГЭГДСЭН ТӨСЛҮҮД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E185C3-3B75-D37C-42EA-6D25DDB257F2}"/>
              </a:ext>
            </a:extLst>
          </p:cNvPr>
          <p:cNvSpPr txBox="1"/>
          <p:nvPr/>
        </p:nvSpPr>
        <p:spPr>
          <a:xfrm>
            <a:off x="8875336" y="6442502"/>
            <a:ext cx="31357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en-US" sz="12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Cooperation | ARTICLE 6 PIPELINE</a:t>
            </a:r>
            <a:endParaRPr lang="en-US" sz="1200" i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E30592-8BF9-FB79-19AA-DA7545E89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07" y="1911377"/>
            <a:ext cx="6219865" cy="273064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2B9414-BF03-8A73-D468-621CBBF272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732" y="5313908"/>
            <a:ext cx="6219865" cy="13208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4DD3563-85E1-368E-FB6C-93BBFA63AAD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125"/>
          <a:stretch>
            <a:fillRect/>
          </a:stretch>
        </p:blipFill>
        <p:spPr>
          <a:xfrm>
            <a:off x="6583304" y="1890958"/>
            <a:ext cx="5451989" cy="363855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DD013FD-12B2-651F-C985-ECAEFDA3AD44}"/>
              </a:ext>
            </a:extLst>
          </p:cNvPr>
          <p:cNvSpPr/>
          <p:nvPr/>
        </p:nvSpPr>
        <p:spPr>
          <a:xfrm>
            <a:off x="1011614" y="1294972"/>
            <a:ext cx="4610100" cy="5294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Хоёр талт хамтын ажилгаагаар баталгаажсан төслүүдийн тоо </a:t>
            </a:r>
            <a:endParaRPr lang="en-US" sz="16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0346B24-CDAA-1C67-DE69-FCA2DE5387CA}"/>
              </a:ext>
            </a:extLst>
          </p:cNvPr>
          <p:cNvSpPr/>
          <p:nvPr/>
        </p:nvSpPr>
        <p:spPr>
          <a:xfrm>
            <a:off x="7004248" y="1294972"/>
            <a:ext cx="4610100" cy="5294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Хоёр талт хамтын ажилгаагаар шилжүүлсэн</a:t>
            </a:r>
          </a:p>
          <a:p>
            <a:pPr algn="ctr"/>
            <a:r>
              <a:rPr lang="mn-MN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ITMO</a:t>
            </a:r>
            <a:r>
              <a:rPr lang="mn-MN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-гийн хэмжээ</a:t>
            </a:r>
            <a:endParaRPr lang="en-US" sz="16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D9DADFF-2751-E60D-677A-722822001805}"/>
              </a:ext>
            </a:extLst>
          </p:cNvPr>
          <p:cNvSpPr/>
          <p:nvPr/>
        </p:nvSpPr>
        <p:spPr>
          <a:xfrm>
            <a:off x="1165423" y="4697502"/>
            <a:ext cx="4610100" cy="5294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Хоёр талт хамтын ажилгаагаар </a:t>
            </a: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ITMO</a:t>
            </a:r>
            <a:r>
              <a:rPr lang="mn-MN" sz="16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шилжүүлсэн төслийн тоо</a:t>
            </a:r>
            <a:endParaRPr lang="en-US" sz="16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623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70FD9-8119-65CE-7E1C-84DB10AE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9C6BE13-197D-C0BF-5226-DE518A100F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F8F8BD4-E3A6-BD8C-008A-2EB7412ABBEB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557600A-715C-8E38-A461-DDB316E4AD2C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AF1BFC4-825B-B061-E01B-44A4CA4C2E3E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59D3E92-E826-469D-3D54-B6D2C7C1B618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2F6311F-16D9-4AA3-B156-65FE09BAF6B0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64CB7FC-46F6-0D44-864A-40A922C1F58B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B5104FE-5C73-3704-5341-F99720B0597D}"/>
              </a:ext>
            </a:extLst>
          </p:cNvPr>
          <p:cNvSpPr txBox="1"/>
          <p:nvPr/>
        </p:nvSpPr>
        <p:spPr>
          <a:xfrm>
            <a:off x="356235" y="449973"/>
            <a:ext cx="110642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МОНГОЛ УЛСТАЙ ХОЁР ТАЛТ ХАМТЫН АЖИЛЛАГААНЫ ГЭРЭЭТЭЙ УЛС ОРНУУД</a:t>
            </a:r>
          </a:p>
        </p:txBody>
      </p:sp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A1240AA0-0470-2CF1-89B9-C6E7A8F98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731642"/>
              </p:ext>
            </p:extLst>
          </p:nvPr>
        </p:nvGraphicFramePr>
        <p:xfrm>
          <a:off x="244030" y="1548436"/>
          <a:ext cx="11882452" cy="493718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09163">
                  <a:extLst>
                    <a:ext uri="{9D8B030D-6E8A-4147-A177-3AD203B41FA5}">
                      <a16:colId xmlns:a16="http://schemas.microsoft.com/office/drawing/2014/main" val="3772733169"/>
                    </a:ext>
                  </a:extLst>
                </a:gridCol>
                <a:gridCol w="2599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4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1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7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2196"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endParaRPr lang="" altLang="en-US" sz="14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mn-MN" altLang="en-US" sz="1400" b="1" kern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СИНГАПИР</a:t>
                      </a:r>
                      <a:endParaRPr lang="" altLang="en-US" sz="1400" b="1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ШВЕЙЦАР</a:t>
                      </a:r>
                      <a:endParaRPr lang="en-US" sz="1400" b="1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mn-MN" sz="1400" b="1" kern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ЯПОН</a:t>
                      </a:r>
                      <a:endParaRPr lang="en-US" sz="1400" b="1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mn-MN" sz="14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СОЛОНГОС</a:t>
                      </a:r>
                      <a:endParaRPr lang="en-US" sz="1400" b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343224"/>
                  </a:ext>
                </a:extLst>
              </a:tr>
              <a:tr h="849135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mn-MN" sz="14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ЗОРИЛТ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" alt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2030 он гэхэд 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36% (65MtCO2) </a:t>
                      </a:r>
                      <a:r>
                        <a:rPr lang="" alt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бууруулах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</a:p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2050 онд  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Net zero 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зорилтод хүрэх</a:t>
                      </a:r>
                      <a:endParaRPr lang="en-US" sz="1300" b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2050 он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Net zero 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зорилтод хүрэх</a:t>
                      </a:r>
                      <a:endParaRPr lang="" altLang="en-US" sz="1300" b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FY2035</a:t>
                      </a:r>
                      <a:r>
                        <a:rPr lang="" alt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60</a:t>
                      </a:r>
                      <a:r>
                        <a:rPr lang="en-US" altLang="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</a:t>
                      </a:r>
                      <a:r>
                        <a:rPr lang="" alt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бууруулах</a:t>
                      </a:r>
                    </a:p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2050 он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д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 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Net zero 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зорилтод хүрэх</a:t>
                      </a: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2035 он: үндэсний цэвэр ХХЯ-ыг 53–61%-иар бууруулах</a:t>
                      </a: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71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JA Jayagiri Sans"/>
                        </a:rPr>
                        <a:t>ЗАХ ЗЭЭЛИЙН МЕХАНИЗМ</a:t>
                      </a:r>
                    </a:p>
                  </a:txBody>
                  <a:tcPr marL="83321" marR="83321" marT="83321" marB="83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tabLst/>
                        <a:defRPr/>
                      </a:pP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Татвар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ба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дүйцүүлэх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загвар</a:t>
                      </a:r>
                      <a:r>
                        <a:rPr lang="en-US" sz="1300" b="1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Үйлдвэрлэл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эрчим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хүч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хог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хаягдал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усны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салбарын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50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байгуу</a:t>
                      </a: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ллагууд</a:t>
                      </a:r>
                    </a:p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Хүлэмжийн хий ихээр ялгаруулдаг аж ахуй нэгж 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CO₂</a:t>
                      </a: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тонн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тутамд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атвар</a:t>
                      </a: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ногдуулах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170180" indent="0" algn="l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2030</a:t>
                      </a:r>
                      <a:r>
                        <a:rPr lang="en-US" altLang="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 </a:t>
                      </a:r>
                    </a:p>
                    <a:p>
                      <a:pPr marL="170180" indent="0" algn="l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2019-2023: $25 </a:t>
                      </a:r>
                    </a:p>
                    <a:p>
                      <a:pPr marL="170180" indent="0" algn="l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2024-2025: $45 </a:t>
                      </a:r>
                    </a:p>
                    <a:p>
                      <a:pPr marL="170180" indent="0" algn="l">
                        <a:lnSpc>
                          <a:spcPts val="1400"/>
                        </a:lnSpc>
                        <a:buFont typeface="Arial" panose="020B0604020202090204" pitchFamily="34" charset="0"/>
                        <a:buNone/>
                        <a:defRPr/>
                      </a:pP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 – 2027: $50-$80</a:t>
                      </a:r>
                      <a:endParaRPr lang="en-US" sz="1300" kern="120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Татварын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үүргийнхээ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5%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хүртэлх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mn-MN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хэмжээнд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олон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улсын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кредитээр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нөхөн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олгох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kern="12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боломжтой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30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tabLst/>
                        <a:defRPr/>
                      </a:pP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Швейцарын ETS: аж үйлдвэр, эрчим хүч, нисэхийн салбар</a:t>
                      </a:r>
                      <a:endParaRPr lang="mn-MN" sz="130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FOEN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болон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KliK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түлш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импортлогчид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): ITMO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худалдан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авахад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чиглэсэн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төр-хувийн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хэвшлийн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түншлэл</a:t>
                      </a:r>
                      <a:endParaRPr lang="mn-MN" sz="130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Шатахуун</a:t>
                      </a:r>
                      <a:r>
                        <a:rPr lang="en-US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импорчлогч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: </a:t>
                      </a: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хүлэмжийн хийн ялгаралаа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 </a:t>
                      </a:r>
                    </a:p>
                    <a:p>
                      <a:pPr marL="169863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None/>
                        <a:tabLst/>
                        <a:defRPr/>
                      </a:pP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25 % (2025) </a:t>
                      </a:r>
                      <a:r>
                        <a:rPr lang="" alt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50 % (2030) – </a:t>
                      </a:r>
                      <a:r>
                        <a:rPr lang="mn-MN" alt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тай тэнцэх хэмжээнд</a:t>
                      </a: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 дүйцүүлэх</a:t>
                      </a:r>
                      <a:r>
                        <a:rPr lang="en-US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+mn-ea"/>
                        </a:rPr>
                        <a:t>үүрэгтэй</a:t>
                      </a:r>
                      <a:endParaRPr lang="" altLang="en-US" sz="130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Албан журмын 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GX-ETS нь 2026 оны 4 сар</a:t>
                      </a: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гэхэд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хэрэгжиж эх</a:t>
                      </a:r>
                      <a:r>
                        <a:rPr lang="mn-MN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эднэ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tabLst/>
                        <a:defRPr/>
                      </a:pP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Компаниудын ялгаруулалт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≥100,000 tCO₂ </a:t>
                      </a: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жилд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(300–400 </a:t>
                      </a: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байгууллаг</a:t>
                      </a:r>
                      <a:r>
                        <a:rPr lang="mn-MN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mn-MN" sz="130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J-</a:t>
                      </a: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Кредит Хөтөлбөр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Дотоодын кредитүүд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" alt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Хамтарсан Кредитийн Механизм</a:t>
                      </a:r>
                      <a:r>
                        <a:rPr lang="en-US" sz="13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(JCM)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Нийт ялгаруулалтын 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10%-ий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  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J-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Кредит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болон JCM кредитү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үдээр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дүйцүүлэх боложтой</a:t>
                      </a:r>
                      <a:endParaRPr lang="en-US" sz="130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" alt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2015 онд Солонгосын Ялгаруулалт Худалдааны Систем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ETS)</a:t>
                      </a:r>
                      <a:r>
                        <a:rPr lang="" alt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хэрэгжиж эхэлсэн</a:t>
                      </a:r>
                      <a:endParaRPr lang="mn-MN" altLang="en-US" sz="1300" b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tabLst/>
                        <a:defRPr/>
                      </a:pP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K-ETS: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эрчим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хүч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аж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үйлдвэр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барилга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хог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хаягдал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тээврийн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салбарыг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хамарч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ХХЯ-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ын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~75%-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ийг</a:t>
                      </a:r>
                      <a:r>
                        <a:rPr lang="en-US" sz="13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бүрдүүлдэг</a:t>
                      </a:r>
                      <a:endParaRPr lang="en-US" sz="1300" b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l">
                        <a:lnSpc>
                          <a:spcPts val="1400"/>
                        </a:lnSpc>
                        <a:buFont typeface="Arial" panose="020B0604020202090204" pitchFamily="34" charset="0"/>
                        <a:buChar char="•"/>
                        <a:defRPr/>
                      </a:pP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ХЯ-ыг ялгарлыг бууруулах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үүрг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ийн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5%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хүртэлх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тэнцхүйц хэмжээнд олон улсын карбон кредитээр дүйцүүлэх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боломжтой</a:t>
                      </a:r>
                      <a:endParaRPr lang="mn-MN" sz="1300" b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90204" pitchFamily="34" charset="0"/>
                        <a:buChar char="•"/>
                        <a:tabLst/>
                        <a:defRPr/>
                      </a:pP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Дүйцүүлэлт хийхэд 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дотоодын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(KOC)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дүйцүүлэлтийн нэгжрүү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болгон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хөрвүүл</a:t>
                      </a:r>
                      <a:r>
                        <a:rPr lang="mn-MN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эн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ашигладаг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шууд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b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бус</a:t>
                      </a:r>
                      <a:r>
                        <a:rPr lang="en-US" sz="1300" b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83321" marR="83321" marT="83321" marB="83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Flag of South Korea | WorldFlags.net">
            <a:extLst>
              <a:ext uri="{FF2B5EF4-FFF2-40B4-BE49-F238E27FC236}">
                <a16:creationId xmlns:a16="http://schemas.microsoft.com/office/drawing/2014/main" id="{D5D4D0B9-BE2A-493B-09C3-6D4DC3508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4054" y="1659530"/>
            <a:ext cx="538163" cy="3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ngapore flag design 16124605 Vector Art at Vecteezy">
            <a:extLst>
              <a:ext uri="{FF2B5EF4-FFF2-40B4-BE49-F238E27FC236}">
                <a16:creationId xmlns:a16="http://schemas.microsoft.com/office/drawing/2014/main" id="{BA562D67-5264-C584-80A1-FCC2E0495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542" y="1659530"/>
            <a:ext cx="538163" cy="3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witzerland Flag and Meaning – Countryaah.com">
            <a:extLst>
              <a:ext uri="{FF2B5EF4-FFF2-40B4-BE49-F238E27FC236}">
                <a16:creationId xmlns:a16="http://schemas.microsoft.com/office/drawing/2014/main" id="{042BBB06-AC42-0081-A8B0-C5A9A075E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144" y="1650005"/>
            <a:ext cx="368523" cy="36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oney Transfer Apps For Sending GBP To Japan">
            <a:extLst>
              <a:ext uri="{FF2B5EF4-FFF2-40B4-BE49-F238E27FC236}">
                <a16:creationId xmlns:a16="http://schemas.microsoft.com/office/drawing/2014/main" id="{FC903965-FDCA-CC91-548B-F62626C54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32" y="1668707"/>
            <a:ext cx="509670" cy="34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59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5EC6B-0FE2-54B0-F746-9F78DDE25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BE43-98E2-B7CD-DDAE-1BEFB5C03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A6176C9-0847-780F-85D9-60AD1FD45B90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D6E4E6A-28CF-8C72-689C-BCEF448D6589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FE26DC8-0D04-C028-5A18-E86292C31586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4B2BD6D-B060-A96F-E4AA-66819178D14D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B2AF4BB-990B-FABD-BCCC-E181237A081C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4F5E7D2-F4B8-7AF4-01A4-86712F0905AD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953BAF01-5BAF-429C-DC74-8787F85B27EE}"/>
              </a:ext>
            </a:extLst>
          </p:cNvPr>
          <p:cNvSpPr txBox="1"/>
          <p:nvPr/>
        </p:nvSpPr>
        <p:spPr>
          <a:xfrm>
            <a:off x="356235" y="449973"/>
            <a:ext cx="110642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ОЛОН УЛСЫН САЙН ДУРЫН ЗАХ ЗЭЭЛД БҮРТГЭЛТЭЙ КАРБОН ТӨСЛҮҮД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622109-0BC2-19EC-0375-79F527AF87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27" r="6876"/>
          <a:stretch>
            <a:fillRect/>
          </a:stretch>
        </p:blipFill>
        <p:spPr>
          <a:xfrm>
            <a:off x="292174" y="2016293"/>
            <a:ext cx="5125862" cy="189514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Picture 2" descr="CSRWire - UN Climate Change Secretariat and Gold Standard Announce ...">
            <a:extLst>
              <a:ext uri="{FF2B5EF4-FFF2-40B4-BE49-F238E27FC236}">
                <a16:creationId xmlns:a16="http://schemas.microsoft.com/office/drawing/2014/main" id="{22F4CD18-184B-3008-6EBC-A5A913435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"/>
          <a:stretch>
            <a:fillRect/>
          </a:stretch>
        </p:blipFill>
        <p:spPr bwMode="auto">
          <a:xfrm>
            <a:off x="292174" y="1683374"/>
            <a:ext cx="1915757" cy="33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D32186-EA22-2048-5A51-EE1540A960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4711"/>
          <a:stretch>
            <a:fillRect/>
          </a:stretch>
        </p:blipFill>
        <p:spPr>
          <a:xfrm>
            <a:off x="6171364" y="4856188"/>
            <a:ext cx="5616495" cy="82840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4" name="Picture 4" descr="Verra's Verified Carbon Standard - Carbon Offset Guide">
            <a:extLst>
              <a:ext uri="{FF2B5EF4-FFF2-40B4-BE49-F238E27FC236}">
                <a16:creationId xmlns:a16="http://schemas.microsoft.com/office/drawing/2014/main" id="{5520A1DA-11B7-18F1-1391-BB184646C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74" y="4233008"/>
            <a:ext cx="897576" cy="33035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559713-B645-1DF5-51F3-A8B3B27857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83639" b="83945"/>
          <a:stretch>
            <a:fillRect/>
          </a:stretch>
        </p:blipFill>
        <p:spPr>
          <a:xfrm>
            <a:off x="6171364" y="4536523"/>
            <a:ext cx="1026275" cy="3279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39BD44-65DA-D393-9891-9BACC02F73E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9483" t="43671" r="4425" b="2691"/>
          <a:stretch>
            <a:fillRect/>
          </a:stretch>
        </p:blipFill>
        <p:spPr>
          <a:xfrm>
            <a:off x="6147276" y="2029384"/>
            <a:ext cx="4802737" cy="232669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C912456-6A88-2B6E-D249-DB6B8F4F294B}"/>
              </a:ext>
            </a:extLst>
          </p:cNvPr>
          <p:cNvSpPr txBox="1"/>
          <p:nvPr/>
        </p:nvSpPr>
        <p:spPr>
          <a:xfrm>
            <a:off x="6147276" y="1670056"/>
            <a:ext cx="326358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JCM: Joint Credit Mechanism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7038B8-D409-993B-B299-677052420B3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329" r="11032"/>
          <a:stretch>
            <a:fillRect/>
          </a:stretch>
        </p:blipFill>
        <p:spPr>
          <a:xfrm>
            <a:off x="320206" y="4536523"/>
            <a:ext cx="5515385" cy="171785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47371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2621E-5B4B-990C-A4CB-D0CDA9304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624721B-E87A-2FD0-74A9-466705EEE2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6477AA7-E379-DB74-A059-E1363C2E33C0}"/>
              </a:ext>
            </a:extLst>
          </p:cNvPr>
          <p:cNvGrpSpPr/>
          <p:nvPr/>
        </p:nvGrpSpPr>
        <p:grpSpPr>
          <a:xfrm>
            <a:off x="0" y="223224"/>
            <a:ext cx="12192000" cy="6996283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EF6E148-E44C-C464-20CA-348FC9FCBEEB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EF8277F-AEE9-277C-2139-4FF412A18D51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951911A-604C-DDAE-67F9-4E3B6FFAAAFD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5273462-E3D1-A9F1-3BF3-417ACD77D73F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E89EC54-F5E7-0E37-7F95-76918E012747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FB516F0E-B156-F651-AF97-95AC2B3F27B0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B056FCC-519C-5233-2613-704373A33C81}"/>
              </a:ext>
            </a:extLst>
          </p:cNvPr>
          <p:cNvSpPr txBox="1"/>
          <p:nvPr/>
        </p:nvSpPr>
        <p:spPr>
          <a:xfrm>
            <a:off x="365760" y="278707"/>
            <a:ext cx="9947821" cy="8722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mn-MN" sz="2400" b="1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“МОНГОЛ УЛСАД </a:t>
            </a:r>
            <a:r>
              <a:rPr lang="mn-MN" sz="2400" b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rPr>
              <a:t>НҮҮРСТӨРӨГЧИЙН</a:t>
            </a:r>
            <a:r>
              <a:rPr lang="mn-MN" sz="2400" b="1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ЗАХ ЗЭЭЛИЙН БЭЛЭН БАЙДЛЫГ БЭХЖҮҮЛЭХ НЬ” ТӨСӨЛ</a:t>
            </a:r>
          </a:p>
        </p:txBody>
      </p:sp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7CDEAE38-CC47-2477-2DF0-CB1D7B3A2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298380"/>
              </p:ext>
            </p:extLst>
          </p:nvPr>
        </p:nvGraphicFramePr>
        <p:xfrm>
          <a:off x="538897" y="1524376"/>
          <a:ext cx="11151909" cy="492969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86341">
                  <a:extLst>
                    <a:ext uri="{9D8B030D-6E8A-4147-A177-3AD203B41FA5}">
                      <a16:colId xmlns:a16="http://schemas.microsoft.com/office/drawing/2014/main" val="2497366673"/>
                    </a:ext>
                  </a:extLst>
                </a:gridCol>
                <a:gridCol w="9865568">
                  <a:extLst>
                    <a:ext uri="{9D8B030D-6E8A-4147-A177-3AD203B41FA5}">
                      <a16:colId xmlns:a16="http://schemas.microsoft.com/office/drawing/2014/main" val="1534938898"/>
                    </a:ext>
                  </a:extLst>
                </a:gridCol>
              </a:tblGrid>
              <a:tr h="1115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Төсөл </a:t>
                      </a:r>
                      <a:endParaRPr lang="en-US" sz="1600" b="1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9601" marR="99601" marT="49801" marB="49801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Санаачилагч</a:t>
                      </a:r>
                      <a:r>
                        <a:rPr lang="en-US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</a:t>
                      </a: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Байгаль орчин, уур амьсгалын өөрчлөлтийн яам</a:t>
                      </a:r>
                      <a:r>
                        <a:rPr lang="en-US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</a:t>
                      </a: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Эдийн засаг, хөгжлийн яам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Санхүүжүүлэгч: Уур амьсгалын ногоон сан</a:t>
                      </a:r>
                      <a:r>
                        <a:rPr lang="en-US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(Green Climate Fund) </a:t>
                      </a:r>
                      <a:endParaRPr lang="mn-MN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Хэрэгжүүлэгч: НҮБ-ын Хөгжлийн Хөтөлбөр 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9601" marR="99601" marT="49801" marB="49801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649032"/>
                  </a:ext>
                </a:extLst>
              </a:tr>
              <a:tr h="11123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Зорилго</a:t>
                      </a:r>
                      <a:r>
                        <a:rPr lang="mn-MN" sz="16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endParaRPr lang="en-US" sz="1600" b="1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9601" marR="99601" marT="49801" marB="4980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Уур амьсгалын үйл ажиллагаанд зориулсан нэмэлт санхүүгийн эх үүсвэрийг татах, 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Монгол Улсын уур амьсгалын санхүүгийн тогтолцоог олон улсын шилдэг туршлагад нийцүүлэх,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Институцийн чадавхыг бэхжүүлэх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9601" marR="99601" marT="49801" marB="4980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392682"/>
                  </a:ext>
                </a:extLst>
              </a:tr>
              <a:tr h="14611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Хүлээгдэж буй үр дүн</a:t>
                      </a:r>
                      <a:endParaRPr lang="en-US" sz="1600" b="1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9601" marR="99601" marT="49801" marB="4980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Зах зээлийн бодлого, хууль эрх зүйн зохицуулалтын хөгжүүлэлт </a:t>
                      </a:r>
                      <a:r>
                        <a:rPr lang="ru-RU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хийх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Бүртгэлийн дижитал дэд бүтцийн суурь судалгааг хийх 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Хяналт-шинжилгээ, тайлагнал, баталгаажуулалтын (</a:t>
                      </a:r>
                      <a:r>
                        <a:rPr lang="en-US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MRV) </a:t>
                      </a: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удирдамж боловсруулах</a:t>
                      </a: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Хувийн хэвшлийн оролцоог дэмжих замын зураглал, бодлогын хөшүүрэг  боловсруулах</a:t>
                      </a:r>
                      <a:endParaRPr lang="en-US" sz="1400" b="0" i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9601" marR="99601" marT="49801" marB="4980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867702"/>
                  </a:ext>
                </a:extLst>
              </a:tr>
              <a:tr h="1241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Хэрэгжилт</a:t>
                      </a:r>
                      <a:endParaRPr lang="en-US" sz="1600" b="1">
                        <a:solidFill>
                          <a:schemeClr val="accent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99601" marR="99601" marT="49801" marB="4980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Эх үүсвэр батлагдсан: 2025 оны 4 сар </a:t>
                      </a: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Төсөл эхэлсэн: 2025 оны 9 сар </a:t>
                      </a:r>
                    </a:p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mn-MN" sz="1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Хэрэгжих хугацаа: 2027 оны 4 сар хүртэл </a:t>
                      </a:r>
                    </a:p>
                  </a:txBody>
                  <a:tcPr marL="99601" marR="99601" marT="49801" marB="4980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036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372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55137-F500-37A9-A6A2-9ED925E2F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5927A4-E775-AE3C-DE55-8AB5DB0CA5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234CD40-EEBA-A100-0F67-9A473A02EC65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AF77CFC-7A3B-2F76-AF7E-2C23B227FCC5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046C1A3-CB17-7083-9E50-C35F50B06567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149D876-12C4-9B9E-EDE6-CC12A566C1DE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0FC1B47-1148-4801-9B35-7107D54A24E3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3F0A4B1-91CC-7B5A-79AF-E59DA020D2B0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11" name="Freeform 46">
            <a:extLst>
              <a:ext uri="{FF2B5EF4-FFF2-40B4-BE49-F238E27FC236}">
                <a16:creationId xmlns:a16="http://schemas.microsoft.com/office/drawing/2014/main" id="{6761BA53-A662-E4D0-3A5E-625F94183D3C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48">
            <a:extLst>
              <a:ext uri="{FF2B5EF4-FFF2-40B4-BE49-F238E27FC236}">
                <a16:creationId xmlns:a16="http://schemas.microsoft.com/office/drawing/2014/main" id="{8EE74257-A183-E4A0-36A3-AEF030624C66}"/>
              </a:ext>
            </a:extLst>
          </p:cNvPr>
          <p:cNvSpPr/>
          <p:nvPr/>
        </p:nvSpPr>
        <p:spPr>
          <a:xfrm>
            <a:off x="6952659" y="81531"/>
            <a:ext cx="1619283" cy="1086104"/>
          </a:xfrm>
          <a:custGeom>
            <a:avLst/>
            <a:gdLst/>
            <a:ahLst/>
            <a:cxnLst/>
            <a:rect l="l" t="t" r="r" b="b"/>
            <a:pathLst>
              <a:path w="2428924" h="1629156">
                <a:moveTo>
                  <a:pt x="0" y="0"/>
                </a:moveTo>
                <a:lnTo>
                  <a:pt x="2428923" y="0"/>
                </a:lnTo>
                <a:lnTo>
                  <a:pt x="2428923" y="1629156"/>
                </a:lnTo>
                <a:lnTo>
                  <a:pt x="0" y="16291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Freeform 49">
            <a:extLst>
              <a:ext uri="{FF2B5EF4-FFF2-40B4-BE49-F238E27FC236}">
                <a16:creationId xmlns:a16="http://schemas.microsoft.com/office/drawing/2014/main" id="{C3422083-8C83-5BB6-843D-DEF938649472}"/>
              </a:ext>
            </a:extLst>
          </p:cNvPr>
          <p:cNvSpPr/>
          <p:nvPr/>
        </p:nvSpPr>
        <p:spPr>
          <a:xfrm>
            <a:off x="950437" y="189889"/>
            <a:ext cx="2264620" cy="895783"/>
          </a:xfrm>
          <a:custGeom>
            <a:avLst/>
            <a:gdLst/>
            <a:ahLst/>
            <a:cxnLst/>
            <a:rect l="l" t="t" r="r" b="b"/>
            <a:pathLst>
              <a:path w="3396930" h="1343674">
                <a:moveTo>
                  <a:pt x="0" y="0"/>
                </a:moveTo>
                <a:lnTo>
                  <a:pt x="3396929" y="0"/>
                </a:lnTo>
                <a:lnTo>
                  <a:pt x="3396929" y="1343675"/>
                </a:lnTo>
                <a:lnTo>
                  <a:pt x="0" y="13436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50">
            <a:extLst>
              <a:ext uri="{FF2B5EF4-FFF2-40B4-BE49-F238E27FC236}">
                <a16:creationId xmlns:a16="http://schemas.microsoft.com/office/drawing/2014/main" id="{154E0D0A-67BD-53B8-D774-512D207016F4}"/>
              </a:ext>
            </a:extLst>
          </p:cNvPr>
          <p:cNvSpPr/>
          <p:nvPr/>
        </p:nvSpPr>
        <p:spPr>
          <a:xfrm>
            <a:off x="3798403" y="166199"/>
            <a:ext cx="2926781" cy="943165"/>
          </a:xfrm>
          <a:custGeom>
            <a:avLst/>
            <a:gdLst/>
            <a:ahLst/>
            <a:cxnLst/>
            <a:rect l="l" t="t" r="r" b="b"/>
            <a:pathLst>
              <a:path w="4390172" h="1414748">
                <a:moveTo>
                  <a:pt x="0" y="0"/>
                </a:moveTo>
                <a:lnTo>
                  <a:pt x="4390172" y="0"/>
                </a:lnTo>
                <a:lnTo>
                  <a:pt x="4390172" y="1414748"/>
                </a:lnTo>
                <a:lnTo>
                  <a:pt x="0" y="14147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818" b="-81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TextBox 51">
            <a:extLst>
              <a:ext uri="{FF2B5EF4-FFF2-40B4-BE49-F238E27FC236}">
                <a16:creationId xmlns:a16="http://schemas.microsoft.com/office/drawing/2014/main" id="{E037A33A-50FC-A23C-FA4B-B8407CC6A98D}"/>
              </a:ext>
            </a:extLst>
          </p:cNvPr>
          <p:cNvSpPr txBox="1"/>
          <p:nvPr/>
        </p:nvSpPr>
        <p:spPr>
          <a:xfrm>
            <a:off x="293872" y="2944794"/>
            <a:ext cx="11446428" cy="151130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5500"/>
              </a:lnSpc>
            </a:pPr>
            <a:r>
              <a:rPr lang="mn-MN" sz="320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rPr>
              <a:t>АНХААРАЛ ТАВЬСАНД </a:t>
            </a:r>
            <a:endParaRPr lang="en-US" sz="32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Montserrat Bold"/>
            </a:endParaRPr>
          </a:p>
          <a:p>
            <a:pPr algn="ctr">
              <a:lnSpc>
                <a:spcPts val="5500"/>
              </a:lnSpc>
            </a:pPr>
            <a:r>
              <a:rPr lang="mn-MN" sz="320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rPr>
              <a:t>БАЯРЛАЛАА</a:t>
            </a:r>
            <a:r>
              <a:rPr lang="en-US" sz="320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rPr>
              <a:t>!</a:t>
            </a:r>
            <a:endParaRPr lang="mn-MN" sz="32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1518205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CB815-488E-DE6F-CD0C-2042743B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32D78F-3F65-DF78-FB9F-BB2CE869F7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BEC6FD3-4FE1-2773-7DE0-50F4926B9369}"/>
              </a:ext>
            </a:extLst>
          </p:cNvPr>
          <p:cNvGrpSpPr/>
          <p:nvPr/>
        </p:nvGrpSpPr>
        <p:grpSpPr>
          <a:xfrm>
            <a:off x="0" y="223224"/>
            <a:ext cx="12192000" cy="7006916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13E517F-F57A-80C8-592E-6FC659D21141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609D921-B998-96B1-7F48-A6F6FE374334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5637CD7-10CE-3EF2-DDF3-4B9EFEAF9FD5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51FA803-3686-C2DB-0C32-68A23828E713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5756820-7FA0-3B77-E1CC-3AB1DECEB8D4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BD37C883-D5E8-C901-D53D-8C07F53E11C1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30858AA-AFFA-884C-3ED1-94CEB1C837B5}"/>
              </a:ext>
            </a:extLst>
          </p:cNvPr>
          <p:cNvSpPr txBox="1"/>
          <p:nvPr/>
        </p:nvSpPr>
        <p:spPr>
          <a:xfrm>
            <a:off x="365760" y="278708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ТӨСЛӨӨС ХҮЛЭЭГДЭЖ БУЙ ҮР ДҮН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D48677-E787-CDEB-9058-CD72D933B731}"/>
              </a:ext>
            </a:extLst>
          </p:cNvPr>
          <p:cNvGrpSpPr/>
          <p:nvPr/>
        </p:nvGrpSpPr>
        <p:grpSpPr>
          <a:xfrm>
            <a:off x="99920" y="1536317"/>
            <a:ext cx="11966275" cy="4911617"/>
            <a:chOff x="99920" y="1536317"/>
            <a:chExt cx="11966275" cy="491161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AE36101-FE54-9ABA-13CF-E5FD72AF669E}"/>
                </a:ext>
              </a:extLst>
            </p:cNvPr>
            <p:cNvSpPr/>
            <p:nvPr/>
          </p:nvSpPr>
          <p:spPr>
            <a:xfrm>
              <a:off x="2537845" y="1704583"/>
              <a:ext cx="2286000" cy="356616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28B0E0C-BD50-9189-0700-65BD17A7B25D}"/>
                </a:ext>
              </a:extLst>
            </p:cNvPr>
            <p:cNvSpPr/>
            <p:nvPr/>
          </p:nvSpPr>
          <p:spPr>
            <a:xfrm>
              <a:off x="123728" y="1704583"/>
              <a:ext cx="2286000" cy="356616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F971F08-87F7-F616-600B-12194D16EECE}"/>
                </a:ext>
              </a:extLst>
            </p:cNvPr>
            <p:cNvSpPr/>
            <p:nvPr/>
          </p:nvSpPr>
          <p:spPr>
            <a:xfrm>
              <a:off x="7366079" y="1704583"/>
              <a:ext cx="2286000" cy="356616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CFE0887-007B-D60E-BFF3-C09C64CF487F}"/>
                </a:ext>
              </a:extLst>
            </p:cNvPr>
            <p:cNvSpPr/>
            <p:nvPr/>
          </p:nvSpPr>
          <p:spPr>
            <a:xfrm>
              <a:off x="4951962" y="1704583"/>
              <a:ext cx="2286000" cy="356616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A3D4FA9C-2D2C-9835-4219-11B83C2AE378}"/>
                </a:ext>
              </a:extLst>
            </p:cNvPr>
            <p:cNvSpPr txBox="1"/>
            <p:nvPr/>
          </p:nvSpPr>
          <p:spPr>
            <a:xfrm>
              <a:off x="2536225" y="2401742"/>
              <a:ext cx="2286001" cy="246221"/>
            </a:xfrm>
            <a:prstGeom prst="rect">
              <a:avLst/>
            </a:prstGeom>
          </p:spPr>
          <p:txBody>
            <a:bodyPr wrap="square" lIns="0" tIns="0" rIns="0" bIns="0" rtlCol="0" anchor="t">
              <a:noAutofit/>
            </a:bodyPr>
            <a:lstStyle/>
            <a:p>
              <a:pPr algn="ctr"/>
              <a:r>
                <a:rPr lang="mn-MN" sz="1600" b="1" spc="-56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Хувийн хэмшлийн бэлэн байдлыг бэхжүүлэх </a:t>
              </a:r>
              <a:endParaRPr lang="en-US" sz="1600" b="1" spc="-56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endParaRPr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9ADA7412-EE6D-ED0B-2AF6-4F43CA2733D3}"/>
                </a:ext>
              </a:extLst>
            </p:cNvPr>
            <p:cNvSpPr txBox="1"/>
            <p:nvPr/>
          </p:nvSpPr>
          <p:spPr>
            <a:xfrm>
              <a:off x="99920" y="2401742"/>
              <a:ext cx="2286000" cy="430887"/>
            </a:xfrm>
            <a:prstGeom prst="rect">
              <a:avLst/>
            </a:prstGeom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mn-MN" sz="1600" b="1" spc="-56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Хууль эрх зүйн орчин</a:t>
              </a:r>
              <a:endParaRPr lang="en-US" b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5">
              <a:extLst>
                <a:ext uri="{FF2B5EF4-FFF2-40B4-BE49-F238E27FC236}">
                  <a16:creationId xmlns:a16="http://schemas.microsoft.com/office/drawing/2014/main" id="{DDCD3196-B121-7709-CABA-9C6F1CD92844}"/>
                </a:ext>
              </a:extLst>
            </p:cNvPr>
            <p:cNvSpPr txBox="1"/>
            <p:nvPr/>
          </p:nvSpPr>
          <p:spPr>
            <a:xfrm>
              <a:off x="7661472" y="2412404"/>
              <a:ext cx="1794695" cy="553998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600" b="1" spc="-56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MRV </a:t>
              </a:r>
              <a:r>
                <a:rPr lang="mn-MN" sz="1600" b="1" spc="-56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хөгжүүлэлтийн удирдамж</a:t>
              </a:r>
              <a:endParaRPr lang="en-US" sz="1600" b="1" spc="-56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endParaRPr>
            </a:p>
          </p:txBody>
        </p:sp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23A062C5-A9F1-A981-EC40-801D79B8647A}"/>
                </a:ext>
              </a:extLst>
            </p:cNvPr>
            <p:cNvGrpSpPr/>
            <p:nvPr/>
          </p:nvGrpSpPr>
          <p:grpSpPr>
            <a:xfrm>
              <a:off x="945020" y="1545744"/>
              <a:ext cx="826175" cy="826175"/>
              <a:chOff x="0" y="72456"/>
              <a:chExt cx="6350000" cy="6350000"/>
            </a:xfrm>
            <a:solidFill>
              <a:schemeClr val="accent6"/>
            </a:solidFill>
          </p:grpSpPr>
          <p:sp>
            <p:nvSpPr>
              <p:cNvPr id="42" name="Freeform 10">
                <a:extLst>
                  <a:ext uri="{FF2B5EF4-FFF2-40B4-BE49-F238E27FC236}">
                    <a16:creationId xmlns:a16="http://schemas.microsoft.com/office/drawing/2014/main" id="{D5580C63-D52D-8979-5495-AC9577B76DE7}"/>
                  </a:ext>
                </a:extLst>
              </p:cNvPr>
              <p:cNvSpPr/>
              <p:nvPr/>
            </p:nvSpPr>
            <p:spPr>
              <a:xfrm>
                <a:off x="0" y="72456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US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1" name="Group 12">
              <a:extLst>
                <a:ext uri="{FF2B5EF4-FFF2-40B4-BE49-F238E27FC236}">
                  <a16:creationId xmlns:a16="http://schemas.microsoft.com/office/drawing/2014/main" id="{D00565E7-B057-74A8-9322-6E2A92870DFA}"/>
                </a:ext>
              </a:extLst>
            </p:cNvPr>
            <p:cNvGrpSpPr/>
            <p:nvPr/>
          </p:nvGrpSpPr>
          <p:grpSpPr>
            <a:xfrm>
              <a:off x="8145733" y="1583452"/>
              <a:ext cx="826175" cy="826175"/>
              <a:chOff x="0" y="362280"/>
              <a:chExt cx="6350000" cy="6350000"/>
            </a:xfrm>
            <a:solidFill>
              <a:schemeClr val="accent2"/>
            </a:solidFill>
          </p:grpSpPr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id="{2201B276-548C-A08F-4E98-9AD488638DB3}"/>
                  </a:ext>
                </a:extLst>
              </p:cNvPr>
              <p:cNvSpPr/>
              <p:nvPr/>
            </p:nvSpPr>
            <p:spPr>
              <a:xfrm>
                <a:off x="0" y="36228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US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" name="TextBox 14">
              <a:extLst>
                <a:ext uri="{FF2B5EF4-FFF2-40B4-BE49-F238E27FC236}">
                  <a16:creationId xmlns:a16="http://schemas.microsoft.com/office/drawing/2014/main" id="{F3ADE7DF-DB79-EBFD-ED8F-903FCCDA6B8B}"/>
                </a:ext>
              </a:extLst>
            </p:cNvPr>
            <p:cNvSpPr txBox="1"/>
            <p:nvPr/>
          </p:nvSpPr>
          <p:spPr>
            <a:xfrm>
              <a:off x="8177929" y="1536317"/>
              <a:ext cx="765352" cy="7888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algn="ctr">
                <a:lnSpc>
                  <a:spcPts val="6698"/>
                </a:lnSpc>
                <a:spcBef>
                  <a:spcPct val="0"/>
                </a:spcBef>
              </a:pPr>
              <a:r>
                <a:rPr lang="en-US" sz="4000" b="1" spc="-106">
                  <a:solidFill>
                    <a:srgbClr val="F2F1E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4</a:t>
              </a:r>
            </a:p>
          </p:txBody>
        </p:sp>
        <p:sp>
          <p:nvSpPr>
            <p:cNvPr id="23" name="TextBox 5">
              <a:extLst>
                <a:ext uri="{FF2B5EF4-FFF2-40B4-BE49-F238E27FC236}">
                  <a16:creationId xmlns:a16="http://schemas.microsoft.com/office/drawing/2014/main" id="{25DA7C2E-CD77-2E01-4A9B-A12FDE2126AD}"/>
                </a:ext>
              </a:extLst>
            </p:cNvPr>
            <p:cNvSpPr txBox="1"/>
            <p:nvPr/>
          </p:nvSpPr>
          <p:spPr>
            <a:xfrm>
              <a:off x="5007613" y="2401742"/>
              <a:ext cx="2197910" cy="564660"/>
            </a:xfrm>
            <a:prstGeom prst="rect">
              <a:avLst/>
            </a:prstGeom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mn-MN" sz="1600" b="1" spc="-56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Карбон бүртгэлийн системийн суурь судалгаа</a:t>
              </a:r>
              <a:endParaRPr lang="en-US" sz="1600" b="1" spc="-56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endParaRPr>
            </a:p>
          </p:txBody>
        </p:sp>
        <p:grpSp>
          <p:nvGrpSpPr>
            <p:cNvPr id="24" name="Group 12">
              <a:extLst>
                <a:ext uri="{FF2B5EF4-FFF2-40B4-BE49-F238E27FC236}">
                  <a16:creationId xmlns:a16="http://schemas.microsoft.com/office/drawing/2014/main" id="{E67939DA-8BDD-A364-5A15-E1835547CB79}"/>
                </a:ext>
              </a:extLst>
            </p:cNvPr>
            <p:cNvGrpSpPr/>
            <p:nvPr/>
          </p:nvGrpSpPr>
          <p:grpSpPr>
            <a:xfrm>
              <a:off x="5776430" y="1596590"/>
              <a:ext cx="840494" cy="803865"/>
              <a:chOff x="0" y="-223401"/>
              <a:chExt cx="6350000" cy="6350000"/>
            </a:xfrm>
            <a:solidFill>
              <a:schemeClr val="accent1"/>
            </a:solidFill>
          </p:grpSpPr>
          <p:sp>
            <p:nvSpPr>
              <p:cNvPr id="40" name="Freeform 13">
                <a:extLst>
                  <a:ext uri="{FF2B5EF4-FFF2-40B4-BE49-F238E27FC236}">
                    <a16:creationId xmlns:a16="http://schemas.microsoft.com/office/drawing/2014/main" id="{D98D4464-104E-3EA0-F257-9F15B424C05C}"/>
                  </a:ext>
                </a:extLst>
              </p:cNvPr>
              <p:cNvSpPr/>
              <p:nvPr/>
            </p:nvSpPr>
            <p:spPr>
              <a:xfrm>
                <a:off x="0" y="-22340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US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5" name="TextBox 14">
              <a:extLst>
                <a:ext uri="{FF2B5EF4-FFF2-40B4-BE49-F238E27FC236}">
                  <a16:creationId xmlns:a16="http://schemas.microsoft.com/office/drawing/2014/main" id="{8ED9B93B-A085-728E-64C7-91844E343708}"/>
                </a:ext>
              </a:extLst>
            </p:cNvPr>
            <p:cNvSpPr txBox="1"/>
            <p:nvPr/>
          </p:nvSpPr>
          <p:spPr>
            <a:xfrm>
              <a:off x="5814000" y="1536317"/>
              <a:ext cx="826175" cy="7888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algn="ctr">
                <a:lnSpc>
                  <a:spcPts val="6698"/>
                </a:lnSpc>
                <a:spcBef>
                  <a:spcPct val="0"/>
                </a:spcBef>
              </a:pPr>
              <a:r>
                <a:rPr lang="en-US" sz="4000" b="1" spc="-106">
                  <a:solidFill>
                    <a:srgbClr val="F2F1E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3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2DA1D7E4-3BD9-B6E3-4AAA-3BE1E07F333C}"/>
                </a:ext>
              </a:extLst>
            </p:cNvPr>
            <p:cNvSpPr/>
            <p:nvPr/>
          </p:nvSpPr>
          <p:spPr>
            <a:xfrm>
              <a:off x="2536226" y="3071718"/>
              <a:ext cx="2286000" cy="3376216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Карбон зах зээлд оролцогч талуудыг тодорхойлох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Карбон зах зээлийн хэмжээ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тодорхойлох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Боломжит төслүүдийн жагсаалт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гаргах </a:t>
              </a: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Хувийн хэвшлийн бэлэн байдлын судалгаа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хийх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0D33FBE-8786-D75F-1DEA-AD45F39BAD93}"/>
                </a:ext>
              </a:extLst>
            </p:cNvPr>
            <p:cNvSpPr/>
            <p:nvPr/>
          </p:nvSpPr>
          <p:spPr>
            <a:xfrm>
              <a:off x="123728" y="3071718"/>
              <a:ext cx="2286000" cy="3376216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t">
              <a:normAutofit lnSpcReduction="10000"/>
            </a:bodyPr>
            <a:lstStyle/>
            <a:p>
              <a:pPr marL="227013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Уур амьсгалын өөрчлөлтийн тухай хуулийн төслийг дэмжин ажиллах 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27013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Карбон зах зээлийн зохицуулалтын журам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боловсруулах 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27013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Карбон зах зээлийн үйл ажиллагааны удирдамж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боловсруулах 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27013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Зах зээлд оролцох боломжит технологи, үйл ажиллагааны жагсаалт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боловсруулах 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55D49B40-E3CC-65CE-6646-391D4786B239}"/>
                </a:ext>
              </a:extLst>
            </p:cNvPr>
            <p:cNvSpPr/>
            <p:nvPr/>
          </p:nvSpPr>
          <p:spPr>
            <a:xfrm>
              <a:off x="4948724" y="3071718"/>
              <a:ext cx="2286000" cy="337621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Карбон бүртгэлийн системийн суурь судалгаа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хийх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Бүртгэлийн системийн техникийн шийдэл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функцын шаардлага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боловсруулах 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Бүрэн үйл ажиллагаатай бүртгэлийн системийг хөгжүүлэх төлөвлөгөө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гаргах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Бүртгэлийн системийн 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beta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хувилбарыг хөгжүүлэх 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7A85D8D-31DB-0765-B8A2-EB8AF8091214}"/>
                </a:ext>
              </a:extLst>
            </p:cNvPr>
            <p:cNvSpPr/>
            <p:nvPr/>
          </p:nvSpPr>
          <p:spPr>
            <a:xfrm>
              <a:off x="7361222" y="3071718"/>
              <a:ext cx="2286000" cy="337621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Олон улсын карбон кредитийн аргачлал, стандартыг судлан Монголд тохиромжтойг тодорхойлох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Технологийн 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MRV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хөгжүүлэлтийн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удирдамж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боловсруулах</a:t>
              </a:r>
            </a:p>
            <a:p>
              <a:pPr marL="398462" lvl="1" indent="-171450">
                <a:buFont typeface="Wingdings" panose="05000000000000000000" pitchFamily="2" charset="2"/>
                <a:buChar char="ü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Эрчим хүч &amp; тээвэр </a:t>
              </a:r>
            </a:p>
            <a:p>
              <a:pPr marL="398462" lvl="1" indent="-171450">
                <a:buFont typeface="Wingdings" panose="05000000000000000000" pitchFamily="2" charset="2"/>
                <a:buChar char="ü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Газар, газар ашиглалт </a:t>
              </a:r>
            </a:p>
            <a:p>
              <a:pPr marL="398462" lvl="1" indent="-171450">
                <a:buFont typeface="Wingdings" panose="05000000000000000000" pitchFamily="2" charset="2"/>
                <a:buChar char="ü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Мал аж ахуй 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0" name="Group 6">
              <a:extLst>
                <a:ext uri="{FF2B5EF4-FFF2-40B4-BE49-F238E27FC236}">
                  <a16:creationId xmlns:a16="http://schemas.microsoft.com/office/drawing/2014/main" id="{B744C443-B3A2-55B0-4310-B080444559E6}"/>
                </a:ext>
              </a:extLst>
            </p:cNvPr>
            <p:cNvGrpSpPr/>
            <p:nvPr/>
          </p:nvGrpSpPr>
          <p:grpSpPr>
            <a:xfrm>
              <a:off x="3365297" y="1564599"/>
              <a:ext cx="826175" cy="788806"/>
              <a:chOff x="0" y="217376"/>
              <a:chExt cx="6350000" cy="6062781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9" name="Freeform 7">
                <a:extLst>
                  <a:ext uri="{FF2B5EF4-FFF2-40B4-BE49-F238E27FC236}">
                    <a16:creationId xmlns:a16="http://schemas.microsoft.com/office/drawing/2014/main" id="{00FB8370-FC98-1458-FC40-18449BF8708F}"/>
                  </a:ext>
                </a:extLst>
              </p:cNvPr>
              <p:cNvSpPr/>
              <p:nvPr/>
            </p:nvSpPr>
            <p:spPr>
              <a:xfrm>
                <a:off x="0" y="217376"/>
                <a:ext cx="6350000" cy="6062781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US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1" name="TextBox 8">
              <a:extLst>
                <a:ext uri="{FF2B5EF4-FFF2-40B4-BE49-F238E27FC236}">
                  <a16:creationId xmlns:a16="http://schemas.microsoft.com/office/drawing/2014/main" id="{B620725B-CF34-61DE-67C1-38C5357592F7}"/>
                </a:ext>
              </a:extLst>
            </p:cNvPr>
            <p:cNvSpPr txBox="1"/>
            <p:nvPr/>
          </p:nvSpPr>
          <p:spPr>
            <a:xfrm>
              <a:off x="954164" y="1536317"/>
              <a:ext cx="826175" cy="7888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algn="ctr">
                <a:lnSpc>
                  <a:spcPts val="6698"/>
                </a:lnSpc>
                <a:spcBef>
                  <a:spcPct val="0"/>
                </a:spcBef>
              </a:pPr>
              <a:r>
                <a:rPr lang="en-US" sz="4000" b="1" spc="-106">
                  <a:solidFill>
                    <a:srgbClr val="F2F1E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1</a:t>
              </a:r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AD750DCE-2F9C-BD3F-F604-06D71E54E25D}"/>
                </a:ext>
              </a:extLst>
            </p:cNvPr>
            <p:cNvSpPr txBox="1"/>
            <p:nvPr/>
          </p:nvSpPr>
          <p:spPr>
            <a:xfrm>
              <a:off x="3384082" y="1536317"/>
              <a:ext cx="826175" cy="7888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algn="ctr">
                <a:lnSpc>
                  <a:spcPts val="6698"/>
                </a:lnSpc>
                <a:spcBef>
                  <a:spcPct val="0"/>
                </a:spcBef>
              </a:pPr>
              <a:r>
                <a:rPr lang="en-US" sz="4000" b="1" spc="-106">
                  <a:solidFill>
                    <a:srgbClr val="F2F1E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2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38B96FE6-9369-6574-FD49-80F568B16FEB}"/>
                </a:ext>
              </a:extLst>
            </p:cNvPr>
            <p:cNvSpPr/>
            <p:nvPr/>
          </p:nvSpPr>
          <p:spPr>
            <a:xfrm>
              <a:off x="9780195" y="1704583"/>
              <a:ext cx="2286000" cy="356616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TextBox 5">
              <a:extLst>
                <a:ext uri="{FF2B5EF4-FFF2-40B4-BE49-F238E27FC236}">
                  <a16:creationId xmlns:a16="http://schemas.microsoft.com/office/drawing/2014/main" id="{56A096E6-B9BB-B949-C874-9D6C8E82EE14}"/>
                </a:ext>
              </a:extLst>
            </p:cNvPr>
            <p:cNvSpPr txBox="1"/>
            <p:nvPr/>
          </p:nvSpPr>
          <p:spPr>
            <a:xfrm>
              <a:off x="9838478" y="2401742"/>
              <a:ext cx="2065229" cy="553998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mn-MN" sz="1600" b="1" spc="-56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Зах зээл хөгжүүлэх замын зураглал</a:t>
              </a:r>
              <a:endParaRPr lang="en-US" sz="1600" b="1" spc="-56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endParaRPr>
            </a:p>
          </p:txBody>
        </p:sp>
        <p:grpSp>
          <p:nvGrpSpPr>
            <p:cNvPr id="35" name="Group 12">
              <a:extLst>
                <a:ext uri="{FF2B5EF4-FFF2-40B4-BE49-F238E27FC236}">
                  <a16:creationId xmlns:a16="http://schemas.microsoft.com/office/drawing/2014/main" id="{EA8938B4-C147-4180-A123-6C4277CC379F}"/>
                </a:ext>
              </a:extLst>
            </p:cNvPr>
            <p:cNvGrpSpPr/>
            <p:nvPr/>
          </p:nvGrpSpPr>
          <p:grpSpPr>
            <a:xfrm>
              <a:off x="10552193" y="1548645"/>
              <a:ext cx="826175" cy="826175"/>
              <a:chOff x="0" y="0"/>
              <a:chExt cx="6350000" cy="6350000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38" name="Freeform 13">
                <a:extLst>
                  <a:ext uri="{FF2B5EF4-FFF2-40B4-BE49-F238E27FC236}">
                    <a16:creationId xmlns:a16="http://schemas.microsoft.com/office/drawing/2014/main" id="{FD6AB113-5B9A-4731-5A34-A2032C2A5798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US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6" name="TextBox 14">
              <a:extLst>
                <a:ext uri="{FF2B5EF4-FFF2-40B4-BE49-F238E27FC236}">
                  <a16:creationId xmlns:a16="http://schemas.microsoft.com/office/drawing/2014/main" id="{47B327AC-FE05-7E76-3393-39E68AE4E7A3}"/>
                </a:ext>
              </a:extLst>
            </p:cNvPr>
            <p:cNvSpPr txBox="1"/>
            <p:nvPr/>
          </p:nvSpPr>
          <p:spPr>
            <a:xfrm>
              <a:off x="10613013" y="1536317"/>
              <a:ext cx="704532" cy="7888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algn="ctr">
                <a:lnSpc>
                  <a:spcPts val="6698"/>
                </a:lnSpc>
                <a:spcBef>
                  <a:spcPct val="0"/>
                </a:spcBef>
              </a:pPr>
              <a:r>
                <a:rPr lang="en-US" sz="4000" b="1" spc="-106">
                  <a:solidFill>
                    <a:srgbClr val="F2F1E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 Bold"/>
                </a:rPr>
                <a:t>5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8EAFC626-DF3D-6565-BB0D-A517B201E789}"/>
                </a:ext>
              </a:extLst>
            </p:cNvPr>
            <p:cNvSpPr/>
            <p:nvPr/>
          </p:nvSpPr>
          <p:spPr>
            <a:xfrm>
              <a:off x="9773721" y="3071718"/>
              <a:ext cx="2286000" cy="337621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Карбон зах зээл</a:t>
              </a:r>
              <a:r>
                <a:rPr lang="en-US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хөгжүүлэлтийн төлөвлөгөө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Техникийн чадавхыг бэхжүүлэх алхмууд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3038" indent="-173038">
                <a:buFont typeface="Wingdings" panose="05000000000000000000" pitchFamily="2" charset="2"/>
                <a:buChar char="§"/>
              </a:pPr>
              <a:r>
                <a:rPr lang="mn-MN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Богино, дунд, урт хугацааны тэргүүлэх алхамууд</a:t>
              </a:r>
              <a:endPara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3188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92701-0C80-CD69-D1BB-50A65A18B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DB778F-1C8B-2990-42D2-485AA447B4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829CD5F-E177-8F8D-5AB0-64B13D8778ED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716F0FD-89D0-72AF-A3A9-67B5B96334BA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7231166-3EAF-EE95-C529-0084AAA7F38E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CA9F0A5-D5BA-89F0-911E-876A810303DF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3550B21-34BD-9501-BB29-4D97D5D66146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A7B2CF4-E52E-9D54-3836-16C2500FCB43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15" name="AutoShape 3">
            <a:extLst>
              <a:ext uri="{FF2B5EF4-FFF2-40B4-BE49-F238E27FC236}">
                <a16:creationId xmlns:a16="http://schemas.microsoft.com/office/drawing/2014/main" id="{6472AAD8-03AF-E0CD-6C32-DCFEE9623037}"/>
              </a:ext>
            </a:extLst>
          </p:cNvPr>
          <p:cNvSpPr/>
          <p:nvPr/>
        </p:nvSpPr>
        <p:spPr>
          <a:xfrm>
            <a:off x="3557349" y="2369715"/>
            <a:ext cx="0" cy="756989"/>
          </a:xfrm>
          <a:prstGeom prst="line">
            <a:avLst/>
          </a:prstGeom>
          <a:ln w="47625" cap="rnd">
            <a:solidFill>
              <a:schemeClr val="bg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7D906699-8206-588D-19F5-86F1731C271C}"/>
              </a:ext>
            </a:extLst>
          </p:cNvPr>
          <p:cNvSpPr/>
          <p:nvPr/>
        </p:nvSpPr>
        <p:spPr>
          <a:xfrm>
            <a:off x="10663867" y="2403005"/>
            <a:ext cx="0" cy="756989"/>
          </a:xfrm>
          <a:prstGeom prst="line">
            <a:avLst/>
          </a:prstGeom>
          <a:ln w="47625" cap="rnd">
            <a:solidFill>
              <a:schemeClr val="bg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AutoShape 6">
            <a:extLst>
              <a:ext uri="{FF2B5EF4-FFF2-40B4-BE49-F238E27FC236}">
                <a16:creationId xmlns:a16="http://schemas.microsoft.com/office/drawing/2014/main" id="{CE031D74-3B89-50CF-DD9E-367BE440A43F}"/>
              </a:ext>
            </a:extLst>
          </p:cNvPr>
          <p:cNvSpPr/>
          <p:nvPr/>
        </p:nvSpPr>
        <p:spPr>
          <a:xfrm>
            <a:off x="1363489" y="2385657"/>
            <a:ext cx="0" cy="756989"/>
          </a:xfrm>
          <a:prstGeom prst="line">
            <a:avLst/>
          </a:prstGeom>
          <a:ln w="47625" cap="rnd">
            <a:solidFill>
              <a:schemeClr val="bg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1" name="Group 10">
            <a:extLst>
              <a:ext uri="{FF2B5EF4-FFF2-40B4-BE49-F238E27FC236}">
                <a16:creationId xmlns:a16="http://schemas.microsoft.com/office/drawing/2014/main" id="{11D31ABF-4593-1777-7AFA-915FB0FF3B0A}"/>
              </a:ext>
            </a:extLst>
          </p:cNvPr>
          <p:cNvGrpSpPr/>
          <p:nvPr/>
        </p:nvGrpSpPr>
        <p:grpSpPr>
          <a:xfrm>
            <a:off x="911892" y="3198184"/>
            <a:ext cx="903194" cy="903194"/>
            <a:chOff x="0" y="0"/>
            <a:chExt cx="812800" cy="812800"/>
          </a:xfrm>
        </p:grpSpPr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C56EBCB0-6695-05C0-713C-EE9BB84212C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5DAFF"/>
            </a:solidFill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TextBox 12">
              <a:extLst>
                <a:ext uri="{FF2B5EF4-FFF2-40B4-BE49-F238E27FC236}">
                  <a16:creationId xmlns:a16="http://schemas.microsoft.com/office/drawing/2014/main" id="{2B222453-450D-3FAC-AE24-FD49E213990F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7" name="Freeform 13">
            <a:extLst>
              <a:ext uri="{FF2B5EF4-FFF2-40B4-BE49-F238E27FC236}">
                <a16:creationId xmlns:a16="http://schemas.microsoft.com/office/drawing/2014/main" id="{D2DB95ED-488B-B098-D265-171F9AB414ED}"/>
              </a:ext>
            </a:extLst>
          </p:cNvPr>
          <p:cNvSpPr/>
          <p:nvPr/>
        </p:nvSpPr>
        <p:spPr>
          <a:xfrm>
            <a:off x="1107411" y="3362718"/>
            <a:ext cx="512156" cy="576045"/>
          </a:xfrm>
          <a:custGeom>
            <a:avLst/>
            <a:gdLst/>
            <a:ahLst/>
            <a:cxnLst/>
            <a:rect l="l" t="t" r="r" b="b"/>
            <a:pathLst>
              <a:path w="768234" h="864067">
                <a:moveTo>
                  <a:pt x="0" y="0"/>
                </a:moveTo>
                <a:lnTo>
                  <a:pt x="768234" y="0"/>
                </a:lnTo>
                <a:lnTo>
                  <a:pt x="768234" y="864067"/>
                </a:lnTo>
                <a:lnTo>
                  <a:pt x="0" y="8640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4" name="Group 17">
            <a:extLst>
              <a:ext uri="{FF2B5EF4-FFF2-40B4-BE49-F238E27FC236}">
                <a16:creationId xmlns:a16="http://schemas.microsoft.com/office/drawing/2014/main" id="{58EB40B8-4405-DC9B-32E9-4F50173C51A3}"/>
              </a:ext>
            </a:extLst>
          </p:cNvPr>
          <p:cNvGrpSpPr/>
          <p:nvPr/>
        </p:nvGrpSpPr>
        <p:grpSpPr>
          <a:xfrm>
            <a:off x="3105752" y="3183202"/>
            <a:ext cx="903194" cy="903194"/>
            <a:chOff x="0" y="0"/>
            <a:chExt cx="812800" cy="812800"/>
          </a:xfrm>
        </p:grpSpPr>
        <p:sp>
          <p:nvSpPr>
            <p:cNvPr id="66" name="Freeform 18">
              <a:extLst>
                <a:ext uri="{FF2B5EF4-FFF2-40B4-BE49-F238E27FC236}">
                  <a16:creationId xmlns:a16="http://schemas.microsoft.com/office/drawing/2014/main" id="{E25C6AC5-6C13-DAE1-684D-9DD7AAB1C5C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3E4FF"/>
            </a:solidFill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TextBox 19">
              <a:extLst>
                <a:ext uri="{FF2B5EF4-FFF2-40B4-BE49-F238E27FC236}">
                  <a16:creationId xmlns:a16="http://schemas.microsoft.com/office/drawing/2014/main" id="{E459E8A0-8656-226F-16BF-692F8D6676CF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Freeform 20">
            <a:extLst>
              <a:ext uri="{FF2B5EF4-FFF2-40B4-BE49-F238E27FC236}">
                <a16:creationId xmlns:a16="http://schemas.microsoft.com/office/drawing/2014/main" id="{76565D47-A281-9D57-38F1-E1D962F00F41}"/>
              </a:ext>
            </a:extLst>
          </p:cNvPr>
          <p:cNvSpPr/>
          <p:nvPr/>
        </p:nvSpPr>
        <p:spPr>
          <a:xfrm>
            <a:off x="3328547" y="3383116"/>
            <a:ext cx="457605" cy="503366"/>
          </a:xfrm>
          <a:custGeom>
            <a:avLst/>
            <a:gdLst/>
            <a:ahLst/>
            <a:cxnLst/>
            <a:rect l="l" t="t" r="r" b="b"/>
            <a:pathLst>
              <a:path w="686408" h="755049">
                <a:moveTo>
                  <a:pt x="0" y="0"/>
                </a:moveTo>
                <a:lnTo>
                  <a:pt x="686408" y="0"/>
                </a:lnTo>
                <a:lnTo>
                  <a:pt x="686408" y="755049"/>
                </a:lnTo>
                <a:lnTo>
                  <a:pt x="0" y="7550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AutoShape 21">
            <a:extLst>
              <a:ext uri="{FF2B5EF4-FFF2-40B4-BE49-F238E27FC236}">
                <a16:creationId xmlns:a16="http://schemas.microsoft.com/office/drawing/2014/main" id="{03DA3F3D-6EDA-F3F5-70F0-46A1535C0748}"/>
              </a:ext>
            </a:extLst>
          </p:cNvPr>
          <p:cNvSpPr/>
          <p:nvPr/>
        </p:nvSpPr>
        <p:spPr>
          <a:xfrm>
            <a:off x="5916777" y="2345996"/>
            <a:ext cx="0" cy="756989"/>
          </a:xfrm>
          <a:prstGeom prst="line">
            <a:avLst/>
          </a:prstGeom>
          <a:ln w="47625" cap="rnd">
            <a:solidFill>
              <a:schemeClr val="bg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3" name="Group 25">
            <a:extLst>
              <a:ext uri="{FF2B5EF4-FFF2-40B4-BE49-F238E27FC236}">
                <a16:creationId xmlns:a16="http://schemas.microsoft.com/office/drawing/2014/main" id="{0CFE6D30-3105-3352-3617-C0D9C7316EE4}"/>
              </a:ext>
            </a:extLst>
          </p:cNvPr>
          <p:cNvGrpSpPr/>
          <p:nvPr/>
        </p:nvGrpSpPr>
        <p:grpSpPr>
          <a:xfrm>
            <a:off x="5465180" y="3159483"/>
            <a:ext cx="903194" cy="903194"/>
            <a:chOff x="0" y="0"/>
            <a:chExt cx="812800" cy="812800"/>
          </a:xfrm>
        </p:grpSpPr>
        <p:sp>
          <p:nvSpPr>
            <p:cNvPr id="74" name="Freeform 26">
              <a:extLst>
                <a:ext uri="{FF2B5EF4-FFF2-40B4-BE49-F238E27FC236}">
                  <a16:creationId xmlns:a16="http://schemas.microsoft.com/office/drawing/2014/main" id="{B60D35D0-0BAC-52D7-7C02-C2D7A2CB730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9E6FF"/>
            </a:solidFill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TextBox 27">
              <a:extLst>
                <a:ext uri="{FF2B5EF4-FFF2-40B4-BE49-F238E27FC236}">
                  <a16:creationId xmlns:a16="http://schemas.microsoft.com/office/drawing/2014/main" id="{38165171-34A5-F8A5-4ECD-FCAA941F13C7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6" name="Freeform 28">
            <a:extLst>
              <a:ext uri="{FF2B5EF4-FFF2-40B4-BE49-F238E27FC236}">
                <a16:creationId xmlns:a16="http://schemas.microsoft.com/office/drawing/2014/main" id="{53871386-2AF1-76A7-0FCD-912B998288A7}"/>
              </a:ext>
            </a:extLst>
          </p:cNvPr>
          <p:cNvSpPr/>
          <p:nvPr/>
        </p:nvSpPr>
        <p:spPr>
          <a:xfrm>
            <a:off x="5729365" y="3340537"/>
            <a:ext cx="374824" cy="541085"/>
          </a:xfrm>
          <a:custGeom>
            <a:avLst/>
            <a:gdLst/>
            <a:ahLst/>
            <a:cxnLst/>
            <a:rect l="l" t="t" r="r" b="b"/>
            <a:pathLst>
              <a:path w="562236" h="811627">
                <a:moveTo>
                  <a:pt x="0" y="0"/>
                </a:moveTo>
                <a:lnTo>
                  <a:pt x="562236" y="0"/>
                </a:lnTo>
                <a:lnTo>
                  <a:pt x="562236" y="811627"/>
                </a:lnTo>
                <a:lnTo>
                  <a:pt x="0" y="811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AutoShape 29">
            <a:extLst>
              <a:ext uri="{FF2B5EF4-FFF2-40B4-BE49-F238E27FC236}">
                <a16:creationId xmlns:a16="http://schemas.microsoft.com/office/drawing/2014/main" id="{0734ED45-3028-B786-7122-BE9181B08D56}"/>
              </a:ext>
            </a:extLst>
          </p:cNvPr>
          <p:cNvSpPr/>
          <p:nvPr/>
        </p:nvSpPr>
        <p:spPr>
          <a:xfrm>
            <a:off x="8350658" y="2385657"/>
            <a:ext cx="0" cy="756989"/>
          </a:xfrm>
          <a:prstGeom prst="line">
            <a:avLst/>
          </a:prstGeom>
          <a:ln w="47625" cap="rnd">
            <a:solidFill>
              <a:schemeClr val="bg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 sz="12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1" name="Group 33">
            <a:extLst>
              <a:ext uri="{FF2B5EF4-FFF2-40B4-BE49-F238E27FC236}">
                <a16:creationId xmlns:a16="http://schemas.microsoft.com/office/drawing/2014/main" id="{9D1BC1F9-672D-1AE5-DECE-C69CA77B684C}"/>
              </a:ext>
            </a:extLst>
          </p:cNvPr>
          <p:cNvGrpSpPr/>
          <p:nvPr/>
        </p:nvGrpSpPr>
        <p:grpSpPr>
          <a:xfrm>
            <a:off x="7899061" y="3199144"/>
            <a:ext cx="903194" cy="903194"/>
            <a:chOff x="0" y="0"/>
            <a:chExt cx="812800" cy="812800"/>
          </a:xfrm>
        </p:grpSpPr>
        <p:sp>
          <p:nvSpPr>
            <p:cNvPr id="82" name="Freeform 34">
              <a:extLst>
                <a:ext uri="{FF2B5EF4-FFF2-40B4-BE49-F238E27FC236}">
                  <a16:creationId xmlns:a16="http://schemas.microsoft.com/office/drawing/2014/main" id="{C0BD2F6C-0795-5F20-40C6-1F5F0A7EDCE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F1F6"/>
            </a:solidFill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" name="TextBox 35">
              <a:extLst>
                <a:ext uri="{FF2B5EF4-FFF2-40B4-BE49-F238E27FC236}">
                  <a16:creationId xmlns:a16="http://schemas.microsoft.com/office/drawing/2014/main" id="{ACD4C1BF-9D03-21B3-BA4A-A9B9CF8DF88C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4" name="Freeform 36">
            <a:extLst>
              <a:ext uri="{FF2B5EF4-FFF2-40B4-BE49-F238E27FC236}">
                <a16:creationId xmlns:a16="http://schemas.microsoft.com/office/drawing/2014/main" id="{E320401F-8875-A2DE-62E0-4E0D12C23DDA}"/>
              </a:ext>
            </a:extLst>
          </p:cNvPr>
          <p:cNvSpPr/>
          <p:nvPr/>
        </p:nvSpPr>
        <p:spPr>
          <a:xfrm>
            <a:off x="8111334" y="3408332"/>
            <a:ext cx="478647" cy="484817"/>
          </a:xfrm>
          <a:custGeom>
            <a:avLst/>
            <a:gdLst/>
            <a:ahLst/>
            <a:cxnLst/>
            <a:rect l="l" t="t" r="r" b="b"/>
            <a:pathLst>
              <a:path w="717970" h="727226">
                <a:moveTo>
                  <a:pt x="0" y="0"/>
                </a:moveTo>
                <a:lnTo>
                  <a:pt x="717970" y="0"/>
                </a:lnTo>
                <a:lnTo>
                  <a:pt x="717970" y="727226"/>
                </a:lnTo>
                <a:lnTo>
                  <a:pt x="0" y="7272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8" name="Group 40">
            <a:extLst>
              <a:ext uri="{FF2B5EF4-FFF2-40B4-BE49-F238E27FC236}">
                <a16:creationId xmlns:a16="http://schemas.microsoft.com/office/drawing/2014/main" id="{08DE26AE-CFA7-4C31-37B8-89371AAAA808}"/>
              </a:ext>
            </a:extLst>
          </p:cNvPr>
          <p:cNvGrpSpPr/>
          <p:nvPr/>
        </p:nvGrpSpPr>
        <p:grpSpPr>
          <a:xfrm>
            <a:off x="10212270" y="3215533"/>
            <a:ext cx="903194" cy="903194"/>
            <a:chOff x="0" y="0"/>
            <a:chExt cx="812800" cy="812800"/>
          </a:xfrm>
        </p:grpSpPr>
        <p:sp>
          <p:nvSpPr>
            <p:cNvPr id="89" name="Freeform 41">
              <a:extLst>
                <a:ext uri="{FF2B5EF4-FFF2-40B4-BE49-F238E27FC236}">
                  <a16:creationId xmlns:a16="http://schemas.microsoft.com/office/drawing/2014/main" id="{A7D440E1-4DA5-E78F-845D-C8088EC09C6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F4EA"/>
            </a:solidFill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TextBox 42">
              <a:extLst>
                <a:ext uri="{FF2B5EF4-FFF2-40B4-BE49-F238E27FC236}">
                  <a16:creationId xmlns:a16="http://schemas.microsoft.com/office/drawing/2014/main" id="{0AB87B69-5893-14E4-C2B5-4145265D0F67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1" name="Freeform 43">
            <a:extLst>
              <a:ext uri="{FF2B5EF4-FFF2-40B4-BE49-F238E27FC236}">
                <a16:creationId xmlns:a16="http://schemas.microsoft.com/office/drawing/2014/main" id="{17C584D9-82E3-74A2-8D4E-A9C9812C8E73}"/>
              </a:ext>
            </a:extLst>
          </p:cNvPr>
          <p:cNvSpPr/>
          <p:nvPr/>
        </p:nvSpPr>
        <p:spPr>
          <a:xfrm>
            <a:off x="10455657" y="3416406"/>
            <a:ext cx="416421" cy="503366"/>
          </a:xfrm>
          <a:custGeom>
            <a:avLst/>
            <a:gdLst/>
            <a:ahLst/>
            <a:cxnLst/>
            <a:rect l="l" t="t" r="r" b="b"/>
            <a:pathLst>
              <a:path w="624632" h="755049">
                <a:moveTo>
                  <a:pt x="0" y="0"/>
                </a:moveTo>
                <a:lnTo>
                  <a:pt x="624631" y="0"/>
                </a:lnTo>
                <a:lnTo>
                  <a:pt x="624631" y="755049"/>
                </a:lnTo>
                <a:lnTo>
                  <a:pt x="0" y="7550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TextBox 59">
            <a:extLst>
              <a:ext uri="{FF2B5EF4-FFF2-40B4-BE49-F238E27FC236}">
                <a16:creationId xmlns:a16="http://schemas.microsoft.com/office/drawing/2014/main" id="{A19A2ABC-63E6-7D6B-1BC1-7AFBAE94B61C}"/>
              </a:ext>
            </a:extLst>
          </p:cNvPr>
          <p:cNvSpPr txBox="1"/>
          <p:nvPr/>
        </p:nvSpPr>
        <p:spPr>
          <a:xfrm>
            <a:off x="911892" y="4256094"/>
            <a:ext cx="936313" cy="567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6"/>
              </a:lnSpc>
            </a:pP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ХУУЛЬ ЭРХ ЗҮЙН ОРЧИН</a:t>
            </a:r>
            <a:endParaRPr lang="en-US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 Bold"/>
            </a:endParaRPr>
          </a:p>
        </p:txBody>
      </p:sp>
      <p:sp>
        <p:nvSpPr>
          <p:cNvPr id="94" name="TextBox 62">
            <a:extLst>
              <a:ext uri="{FF2B5EF4-FFF2-40B4-BE49-F238E27FC236}">
                <a16:creationId xmlns:a16="http://schemas.microsoft.com/office/drawing/2014/main" id="{BDDB0870-4B5B-91B7-EDEF-4C5D2FDF070D}"/>
              </a:ext>
            </a:extLst>
          </p:cNvPr>
          <p:cNvSpPr txBox="1"/>
          <p:nvPr/>
        </p:nvSpPr>
        <p:spPr>
          <a:xfrm>
            <a:off x="2582599" y="4261770"/>
            <a:ext cx="2015562" cy="567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6"/>
              </a:lnSpc>
            </a:pP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ҮНДЭСНИЙ ЗОХИЦУУЛАГЧ БАЙГУУЛЛАГА БАЙГУУЛАГДАХ</a:t>
            </a:r>
            <a:endParaRPr lang="en-US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 Bold"/>
            </a:endParaRPr>
          </a:p>
        </p:txBody>
      </p:sp>
      <p:sp>
        <p:nvSpPr>
          <p:cNvPr id="96" name="TextBox 64">
            <a:extLst>
              <a:ext uri="{FF2B5EF4-FFF2-40B4-BE49-F238E27FC236}">
                <a16:creationId xmlns:a16="http://schemas.microsoft.com/office/drawing/2014/main" id="{643686EA-BC1C-9BD0-85A4-E82E91EF7283}"/>
              </a:ext>
            </a:extLst>
          </p:cNvPr>
          <p:cNvSpPr txBox="1"/>
          <p:nvPr/>
        </p:nvSpPr>
        <p:spPr>
          <a:xfrm>
            <a:off x="2630894" y="5046781"/>
            <a:ext cx="2265939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Байгууллагын дүрэм, үйл ажиллагааны журам</a:t>
            </a:r>
          </a:p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ITMO</a:t>
            </a: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 болох боломжтой төслийн мэдээллийг авах, зөвшөөрөл олгох институцийн бэлэн байдал хангагдах</a:t>
            </a:r>
            <a:endParaRPr lang="en-US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"/>
            </a:endParaRPr>
          </a:p>
        </p:txBody>
      </p:sp>
      <p:sp>
        <p:nvSpPr>
          <p:cNvPr id="98" name="TextBox 66">
            <a:extLst>
              <a:ext uri="{FF2B5EF4-FFF2-40B4-BE49-F238E27FC236}">
                <a16:creationId xmlns:a16="http://schemas.microsoft.com/office/drawing/2014/main" id="{8C952F23-622A-A5DA-1A14-25BAF61CEF39}"/>
              </a:ext>
            </a:extLst>
          </p:cNvPr>
          <p:cNvSpPr txBox="1"/>
          <p:nvPr/>
        </p:nvSpPr>
        <p:spPr>
          <a:xfrm>
            <a:off x="5151445" y="4256094"/>
            <a:ext cx="1826134" cy="377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6"/>
              </a:lnSpc>
            </a:pP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КАРБОН</a:t>
            </a: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 </a:t>
            </a: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БОЛОН </a:t>
            </a: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ITMO</a:t>
            </a: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 БҮРТГЭЛИЙН СИСТЕМ</a:t>
            </a:r>
            <a:endParaRPr lang="en-US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 Bold"/>
            </a:endParaRPr>
          </a:p>
        </p:txBody>
      </p:sp>
      <p:sp>
        <p:nvSpPr>
          <p:cNvPr id="99" name="TextBox 67">
            <a:extLst>
              <a:ext uri="{FF2B5EF4-FFF2-40B4-BE49-F238E27FC236}">
                <a16:creationId xmlns:a16="http://schemas.microsoft.com/office/drawing/2014/main" id="{6B277B03-66F5-A22D-4654-8204F3FE5231}"/>
              </a:ext>
            </a:extLst>
          </p:cNvPr>
          <p:cNvSpPr txBox="1"/>
          <p:nvPr/>
        </p:nvSpPr>
        <p:spPr>
          <a:xfrm>
            <a:off x="5189532" y="5045827"/>
            <a:ext cx="174996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Үндэсний эсвэл олон улсын карбон болон </a:t>
            </a:r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ITMO </a:t>
            </a: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бүртгэл, тайлагналын систем</a:t>
            </a:r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 </a:t>
            </a: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ашиглахад бэлэн болох</a:t>
            </a:r>
            <a:endParaRPr lang="en-US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"/>
            </a:endParaRPr>
          </a:p>
        </p:txBody>
      </p:sp>
      <p:sp>
        <p:nvSpPr>
          <p:cNvPr id="101" name="TextBox 69">
            <a:extLst>
              <a:ext uri="{FF2B5EF4-FFF2-40B4-BE49-F238E27FC236}">
                <a16:creationId xmlns:a16="http://schemas.microsoft.com/office/drawing/2014/main" id="{6B4E7658-22D4-049C-5425-F201DCC2DBE7}"/>
              </a:ext>
            </a:extLst>
          </p:cNvPr>
          <p:cNvSpPr txBox="1"/>
          <p:nvPr/>
        </p:nvSpPr>
        <p:spPr>
          <a:xfrm>
            <a:off x="7481248" y="4289756"/>
            <a:ext cx="1701749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0"/>
              </a:lnSpc>
            </a:pP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АНХНЫ </a:t>
            </a: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ITMO </a:t>
            </a: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ТӨСЛИЙН ЗӨВШӨӨРЛИЙГ ОЛГОХ</a:t>
            </a:r>
            <a:endParaRPr lang="en-US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 Bold"/>
            </a:endParaRPr>
          </a:p>
        </p:txBody>
      </p:sp>
      <p:sp>
        <p:nvSpPr>
          <p:cNvPr id="102" name="TextBox 70">
            <a:extLst>
              <a:ext uri="{FF2B5EF4-FFF2-40B4-BE49-F238E27FC236}">
                <a16:creationId xmlns:a16="http://schemas.microsoft.com/office/drawing/2014/main" id="{FCE358C2-3DF0-BE18-A729-635EDDFA67D5}"/>
              </a:ext>
            </a:extLst>
          </p:cNvPr>
          <p:cNvSpPr txBox="1"/>
          <p:nvPr/>
        </p:nvSpPr>
        <p:spPr>
          <a:xfrm>
            <a:off x="7433037" y="5057640"/>
            <a:ext cx="1749960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Карбон кредит үүсгэх төслөөс </a:t>
            </a:r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ITMO </a:t>
            </a: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-г шилжүүлэх тухай хүсэлтийг хүлээн авч, бүртгэн,</a:t>
            </a:r>
          </a:p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Анхны </a:t>
            </a:r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ITMO </a:t>
            </a: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шилжүүлэх төсөлд зөвшөөрөл олгох</a:t>
            </a:r>
            <a:endParaRPr lang="en-US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"/>
            </a:endParaRPr>
          </a:p>
        </p:txBody>
      </p:sp>
      <p:sp>
        <p:nvSpPr>
          <p:cNvPr id="104" name="TextBox 72">
            <a:extLst>
              <a:ext uri="{FF2B5EF4-FFF2-40B4-BE49-F238E27FC236}">
                <a16:creationId xmlns:a16="http://schemas.microsoft.com/office/drawing/2014/main" id="{62EF3D3F-66FE-2154-D69A-0964EAEEE878}"/>
              </a:ext>
            </a:extLst>
          </p:cNvPr>
          <p:cNvSpPr txBox="1"/>
          <p:nvPr/>
        </p:nvSpPr>
        <p:spPr>
          <a:xfrm>
            <a:off x="9492632" y="4276212"/>
            <a:ext cx="2388990" cy="567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36"/>
              </a:lnSpc>
            </a:pP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АНХНЫ </a:t>
            </a: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ITMO </a:t>
            </a:r>
            <a:r>
              <a:rPr lang="mn-MN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ШИЛЖҮҮЛГИЙН ЗӨВШӨӨРЛИЙГ ОЛГОХ, ШИЛЖҮҮЛЭХ</a:t>
            </a:r>
            <a:endParaRPr lang="en-US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 Bold"/>
            </a:endParaRPr>
          </a:p>
        </p:txBody>
      </p:sp>
      <p:sp>
        <p:nvSpPr>
          <p:cNvPr id="105" name="TextBox 73">
            <a:extLst>
              <a:ext uri="{FF2B5EF4-FFF2-40B4-BE49-F238E27FC236}">
                <a16:creationId xmlns:a16="http://schemas.microsoft.com/office/drawing/2014/main" id="{D8E3951C-0D8F-C59B-3DD3-C643C222F4B7}"/>
              </a:ext>
            </a:extLst>
          </p:cNvPr>
          <p:cNvSpPr txBox="1"/>
          <p:nvPr/>
        </p:nvSpPr>
        <p:spPr>
          <a:xfrm>
            <a:off x="9675307" y="5066899"/>
            <a:ext cx="2206315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ITMO </a:t>
            </a: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шилжүүлэх төслийн карблг кредит гуравдагч талаар баталгаажиж</a:t>
            </a:r>
            <a:r>
              <a:rPr lang="en-US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 ITMO </a:t>
            </a: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шилжүүлэх зөвшөөрөл олгох</a:t>
            </a:r>
            <a:endParaRPr lang="en-US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"/>
            </a:endParaRPr>
          </a:p>
          <a:p>
            <a:pPr>
              <a:lnSpc>
                <a:spcPts val="1278"/>
              </a:lnSpc>
            </a:pPr>
            <a:endParaRPr lang="en-US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"/>
            </a:endParaRPr>
          </a:p>
        </p:txBody>
      </p:sp>
      <p:sp>
        <p:nvSpPr>
          <p:cNvPr id="106" name="TextBox 61">
            <a:extLst>
              <a:ext uri="{FF2B5EF4-FFF2-40B4-BE49-F238E27FC236}">
                <a16:creationId xmlns:a16="http://schemas.microsoft.com/office/drawing/2014/main" id="{0A1DC52E-7475-675B-8C72-1BDAFA834F59}"/>
              </a:ext>
            </a:extLst>
          </p:cNvPr>
          <p:cNvSpPr txBox="1"/>
          <p:nvPr/>
        </p:nvSpPr>
        <p:spPr>
          <a:xfrm>
            <a:off x="641192" y="5046781"/>
            <a:ext cx="1749960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Уур амьсгалын тухай хууль, </a:t>
            </a:r>
          </a:p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Карбон зах зээлийн журам </a:t>
            </a:r>
            <a:endParaRPr lang="en-US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"/>
            </a:endParaRPr>
          </a:p>
          <a:p>
            <a:pPr marL="171450" indent="-171450">
              <a:lnSpc>
                <a:spcPts val="1278"/>
              </a:lnSpc>
              <a:buFont typeface="Arial" panose="020B0604020202020204" pitchFamily="34" charset="0"/>
              <a:buChar char="•"/>
            </a:pPr>
            <a:r>
              <a:rPr lang="mn-MN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"/>
              </a:rPr>
              <a:t>Карбон зах зээлийг хөгжүүлэлтийн төлөвлөгөө</a:t>
            </a:r>
            <a:endParaRPr lang="en-US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aleway"/>
            </a:endParaRPr>
          </a:p>
        </p:txBody>
      </p:sp>
      <p:sp>
        <p:nvSpPr>
          <p:cNvPr id="107" name="AutoShape 2">
            <a:extLst>
              <a:ext uri="{FF2B5EF4-FFF2-40B4-BE49-F238E27FC236}">
                <a16:creationId xmlns:a16="http://schemas.microsoft.com/office/drawing/2014/main" id="{3117DC5D-BAD4-1969-F883-A0C3D3D1252D}"/>
              </a:ext>
            </a:extLst>
          </p:cNvPr>
          <p:cNvSpPr/>
          <p:nvPr/>
        </p:nvSpPr>
        <p:spPr>
          <a:xfrm>
            <a:off x="620420" y="2272669"/>
            <a:ext cx="10928291" cy="0"/>
          </a:xfrm>
          <a:prstGeom prst="line">
            <a:avLst/>
          </a:prstGeom>
          <a:ln w="47625" cap="rnd">
            <a:solidFill>
              <a:schemeClr val="bg1"/>
            </a:solidFill>
            <a:prstDash val="sysDash"/>
            <a:headEnd type="none" w="sm" len="sm"/>
            <a:tailEnd type="triangle" w="lg" len="med"/>
          </a:ln>
        </p:spPr>
        <p:txBody>
          <a:bodyPr/>
          <a:lstStyle/>
          <a:p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8" name="Group 7">
            <a:extLst>
              <a:ext uri="{FF2B5EF4-FFF2-40B4-BE49-F238E27FC236}">
                <a16:creationId xmlns:a16="http://schemas.microsoft.com/office/drawing/2014/main" id="{9DDC71E3-BF84-6244-9022-79902D960BA9}"/>
              </a:ext>
            </a:extLst>
          </p:cNvPr>
          <p:cNvGrpSpPr/>
          <p:nvPr/>
        </p:nvGrpSpPr>
        <p:grpSpPr>
          <a:xfrm>
            <a:off x="1023393" y="1896329"/>
            <a:ext cx="1016495" cy="489411"/>
            <a:chOff x="0" y="0"/>
            <a:chExt cx="812800" cy="406400"/>
          </a:xfrm>
        </p:grpSpPr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08D5631D-85F6-6D77-2ACD-92FA53A446D5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919FF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8E4319F7-EDCA-81BD-495C-BE851CE6D4C7}"/>
                </a:ext>
              </a:extLst>
            </p:cNvPr>
            <p:cNvSpPr txBox="1"/>
            <p:nvPr/>
          </p:nvSpPr>
          <p:spPr>
            <a:xfrm>
              <a:off x="0" y="-19050"/>
              <a:ext cx="812800" cy="425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  <a:spcBef>
                  <a:spcPct val="0"/>
                </a:spcBef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1" name="Group 14">
            <a:extLst>
              <a:ext uri="{FF2B5EF4-FFF2-40B4-BE49-F238E27FC236}">
                <a16:creationId xmlns:a16="http://schemas.microsoft.com/office/drawing/2014/main" id="{799D68C4-0E2F-AD50-5842-77478225D5F3}"/>
              </a:ext>
            </a:extLst>
          </p:cNvPr>
          <p:cNvGrpSpPr/>
          <p:nvPr/>
        </p:nvGrpSpPr>
        <p:grpSpPr>
          <a:xfrm>
            <a:off x="3234103" y="1909245"/>
            <a:ext cx="1016495" cy="512352"/>
            <a:chOff x="0" y="-19050"/>
            <a:chExt cx="812800" cy="425450"/>
          </a:xfrm>
        </p:grpSpPr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FA026CD9-86A2-D7F2-DDF8-8B65891A9B29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91BCF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" name="TextBox 16">
              <a:extLst>
                <a:ext uri="{FF2B5EF4-FFF2-40B4-BE49-F238E27FC236}">
                  <a16:creationId xmlns:a16="http://schemas.microsoft.com/office/drawing/2014/main" id="{FE20AB3B-3753-0C52-0F87-447BEB9447A5}"/>
                </a:ext>
              </a:extLst>
            </p:cNvPr>
            <p:cNvSpPr txBox="1"/>
            <p:nvPr/>
          </p:nvSpPr>
          <p:spPr>
            <a:xfrm>
              <a:off x="0" y="-19050"/>
              <a:ext cx="812800" cy="425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  <a:spcBef>
                  <a:spcPct val="0"/>
                </a:spcBef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0" name="Group 22">
            <a:extLst>
              <a:ext uri="{FF2B5EF4-FFF2-40B4-BE49-F238E27FC236}">
                <a16:creationId xmlns:a16="http://schemas.microsoft.com/office/drawing/2014/main" id="{793C55DA-659C-DB41-4EB1-159C8570CA80}"/>
              </a:ext>
            </a:extLst>
          </p:cNvPr>
          <p:cNvGrpSpPr/>
          <p:nvPr/>
        </p:nvGrpSpPr>
        <p:grpSpPr>
          <a:xfrm>
            <a:off x="5576680" y="1930365"/>
            <a:ext cx="1016495" cy="512352"/>
            <a:chOff x="0" y="-19050"/>
            <a:chExt cx="812800" cy="425450"/>
          </a:xfrm>
        </p:grpSpPr>
        <p:sp>
          <p:nvSpPr>
            <p:cNvPr id="71" name="Freeform 23">
              <a:extLst>
                <a:ext uri="{FF2B5EF4-FFF2-40B4-BE49-F238E27FC236}">
                  <a16:creationId xmlns:a16="http://schemas.microsoft.com/office/drawing/2014/main" id="{183FA334-43AF-D428-F75E-DF67946C476B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8DD2F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" name="TextBox 24">
              <a:extLst>
                <a:ext uri="{FF2B5EF4-FFF2-40B4-BE49-F238E27FC236}">
                  <a16:creationId xmlns:a16="http://schemas.microsoft.com/office/drawing/2014/main" id="{8BD36764-DC2F-F185-80B5-30DD53AFCBC3}"/>
                </a:ext>
              </a:extLst>
            </p:cNvPr>
            <p:cNvSpPr txBox="1"/>
            <p:nvPr/>
          </p:nvSpPr>
          <p:spPr>
            <a:xfrm>
              <a:off x="0" y="-19050"/>
              <a:ext cx="812800" cy="425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  <a:spcBef>
                  <a:spcPct val="0"/>
                </a:spcBef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8" name="Group 30">
            <a:extLst>
              <a:ext uri="{FF2B5EF4-FFF2-40B4-BE49-F238E27FC236}">
                <a16:creationId xmlns:a16="http://schemas.microsoft.com/office/drawing/2014/main" id="{55498C9C-25D1-04E0-AEA5-2ACF4EA517A7}"/>
              </a:ext>
            </a:extLst>
          </p:cNvPr>
          <p:cNvGrpSpPr/>
          <p:nvPr/>
        </p:nvGrpSpPr>
        <p:grpSpPr>
          <a:xfrm>
            <a:off x="7992031" y="1951528"/>
            <a:ext cx="1016495" cy="512352"/>
            <a:chOff x="0" y="-19050"/>
            <a:chExt cx="812800" cy="425450"/>
          </a:xfrm>
        </p:grpSpPr>
        <p:sp>
          <p:nvSpPr>
            <p:cNvPr id="79" name="Freeform 31">
              <a:extLst>
                <a:ext uri="{FF2B5EF4-FFF2-40B4-BE49-F238E27FC236}">
                  <a16:creationId xmlns:a16="http://schemas.microsoft.com/office/drawing/2014/main" id="{BC4EE079-E196-FF58-7865-B464E0717ECB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7CDCE6"/>
            </a:solidFill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" name="TextBox 32">
              <a:extLst>
                <a:ext uri="{FF2B5EF4-FFF2-40B4-BE49-F238E27FC236}">
                  <a16:creationId xmlns:a16="http://schemas.microsoft.com/office/drawing/2014/main" id="{76172646-E26C-1922-5C70-E181F560866E}"/>
                </a:ext>
              </a:extLst>
            </p:cNvPr>
            <p:cNvSpPr txBox="1"/>
            <p:nvPr/>
          </p:nvSpPr>
          <p:spPr>
            <a:xfrm>
              <a:off x="0" y="-19050"/>
              <a:ext cx="812800" cy="425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5" name="Group 37">
            <a:extLst>
              <a:ext uri="{FF2B5EF4-FFF2-40B4-BE49-F238E27FC236}">
                <a16:creationId xmlns:a16="http://schemas.microsoft.com/office/drawing/2014/main" id="{A4ECB14D-F345-A12F-84DC-33236F79932C}"/>
              </a:ext>
            </a:extLst>
          </p:cNvPr>
          <p:cNvGrpSpPr/>
          <p:nvPr/>
        </p:nvGrpSpPr>
        <p:grpSpPr>
          <a:xfrm>
            <a:off x="10323772" y="1913678"/>
            <a:ext cx="1016495" cy="489411"/>
            <a:chOff x="0" y="0"/>
            <a:chExt cx="812800" cy="406400"/>
          </a:xfrm>
        </p:grpSpPr>
        <p:sp>
          <p:nvSpPr>
            <p:cNvPr id="86" name="Freeform 38">
              <a:extLst>
                <a:ext uri="{FF2B5EF4-FFF2-40B4-BE49-F238E27FC236}">
                  <a16:creationId xmlns:a16="http://schemas.microsoft.com/office/drawing/2014/main" id="{8E083DCC-6166-991F-5890-53A7492F92BA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71DBC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TextBox 39">
              <a:extLst>
                <a:ext uri="{FF2B5EF4-FFF2-40B4-BE49-F238E27FC236}">
                  <a16:creationId xmlns:a16="http://schemas.microsoft.com/office/drawing/2014/main" id="{5A3DE945-D003-9A6C-5AD1-E7CC6DDBB2AA}"/>
                </a:ext>
              </a:extLst>
            </p:cNvPr>
            <p:cNvSpPr txBox="1"/>
            <p:nvPr/>
          </p:nvSpPr>
          <p:spPr>
            <a:xfrm>
              <a:off x="0" y="-19050"/>
              <a:ext cx="812800" cy="425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63"/>
                </a:lnSpc>
                <a:spcBef>
                  <a:spcPct val="0"/>
                </a:spcBef>
              </a:pPr>
              <a:endPara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3" name="TextBox 60">
            <a:extLst>
              <a:ext uri="{FF2B5EF4-FFF2-40B4-BE49-F238E27FC236}">
                <a16:creationId xmlns:a16="http://schemas.microsoft.com/office/drawing/2014/main" id="{02F00DBA-F059-9F81-13C1-CA97FA7A3EC1}"/>
              </a:ext>
            </a:extLst>
          </p:cNvPr>
          <p:cNvSpPr txBox="1"/>
          <p:nvPr/>
        </p:nvSpPr>
        <p:spPr>
          <a:xfrm>
            <a:off x="1168252" y="2081175"/>
            <a:ext cx="728010" cy="208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2026</a:t>
            </a:r>
          </a:p>
        </p:txBody>
      </p:sp>
      <p:sp>
        <p:nvSpPr>
          <p:cNvPr id="95" name="TextBox 63">
            <a:extLst>
              <a:ext uri="{FF2B5EF4-FFF2-40B4-BE49-F238E27FC236}">
                <a16:creationId xmlns:a16="http://schemas.microsoft.com/office/drawing/2014/main" id="{7E4AE939-723B-EE92-F1C3-D6D325E60E18}"/>
              </a:ext>
            </a:extLst>
          </p:cNvPr>
          <p:cNvSpPr txBox="1"/>
          <p:nvPr/>
        </p:nvSpPr>
        <p:spPr>
          <a:xfrm>
            <a:off x="3341396" y="2076587"/>
            <a:ext cx="879302" cy="208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2027 Q2</a:t>
            </a:r>
          </a:p>
        </p:txBody>
      </p:sp>
      <p:sp>
        <p:nvSpPr>
          <p:cNvPr id="97" name="TextBox 65">
            <a:extLst>
              <a:ext uri="{FF2B5EF4-FFF2-40B4-BE49-F238E27FC236}">
                <a16:creationId xmlns:a16="http://schemas.microsoft.com/office/drawing/2014/main" id="{23EC66D7-821F-EBF6-3E02-AE9F7E09EEB5}"/>
              </a:ext>
            </a:extLst>
          </p:cNvPr>
          <p:cNvSpPr txBox="1"/>
          <p:nvPr/>
        </p:nvSpPr>
        <p:spPr>
          <a:xfrm>
            <a:off x="5672474" y="2105853"/>
            <a:ext cx="879302" cy="208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2027 Q4</a:t>
            </a:r>
          </a:p>
        </p:txBody>
      </p:sp>
      <p:sp>
        <p:nvSpPr>
          <p:cNvPr id="100" name="TextBox 68">
            <a:extLst>
              <a:ext uri="{FF2B5EF4-FFF2-40B4-BE49-F238E27FC236}">
                <a16:creationId xmlns:a16="http://schemas.microsoft.com/office/drawing/2014/main" id="{2062897C-0C04-5932-F462-1FD2C0F6721E}"/>
              </a:ext>
            </a:extLst>
          </p:cNvPr>
          <p:cNvSpPr txBox="1"/>
          <p:nvPr/>
        </p:nvSpPr>
        <p:spPr>
          <a:xfrm>
            <a:off x="8052201" y="2117911"/>
            <a:ext cx="836091" cy="208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~ 2028</a:t>
            </a:r>
          </a:p>
        </p:txBody>
      </p:sp>
      <p:sp>
        <p:nvSpPr>
          <p:cNvPr id="103" name="TextBox 71">
            <a:extLst>
              <a:ext uri="{FF2B5EF4-FFF2-40B4-BE49-F238E27FC236}">
                <a16:creationId xmlns:a16="http://schemas.microsoft.com/office/drawing/2014/main" id="{C7D7991B-DB9F-8A11-98E7-7CC0997615DB}"/>
              </a:ext>
            </a:extLst>
          </p:cNvPr>
          <p:cNvSpPr txBox="1"/>
          <p:nvPr/>
        </p:nvSpPr>
        <p:spPr>
          <a:xfrm>
            <a:off x="10335840" y="2076587"/>
            <a:ext cx="1016495" cy="208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4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aleway Bold"/>
              </a:rPr>
              <a:t>~ 2028 &lt;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A411B99F-2D32-E77B-7C72-C9A974573B61}"/>
              </a:ext>
            </a:extLst>
          </p:cNvPr>
          <p:cNvSpPr txBox="1"/>
          <p:nvPr/>
        </p:nvSpPr>
        <p:spPr>
          <a:xfrm>
            <a:off x="365759" y="278708"/>
            <a:ext cx="11106661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КАРБОН ЗАХ ЗЭЭЛИЙН ХЭРЭГЖИЛТИЙН ТӨСӨӨЛӨЛ</a:t>
            </a:r>
          </a:p>
        </p:txBody>
      </p:sp>
      <p:sp>
        <p:nvSpPr>
          <p:cNvPr id="10" name="Freeform 46">
            <a:extLst>
              <a:ext uri="{FF2B5EF4-FFF2-40B4-BE49-F238E27FC236}">
                <a16:creationId xmlns:a16="http://schemas.microsoft.com/office/drawing/2014/main" id="{5DE30276-212F-FEE7-6E2F-D3A46124941C}"/>
              </a:ext>
            </a:extLst>
          </p:cNvPr>
          <p:cNvSpPr/>
          <p:nvPr/>
        </p:nvSpPr>
        <p:spPr>
          <a:xfrm>
            <a:off x="10171453" y="153638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2707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6221F-0CE9-A3D2-8441-2B30406E2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017F23F-C269-0F81-1D27-C704A61191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5514482-B6AF-7DBD-69DA-E80BE23649DA}"/>
              </a:ext>
            </a:extLst>
          </p:cNvPr>
          <p:cNvGrpSpPr/>
          <p:nvPr/>
        </p:nvGrpSpPr>
        <p:grpSpPr>
          <a:xfrm>
            <a:off x="0" y="223224"/>
            <a:ext cx="12192000" cy="6954441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9C47DB-5531-E0FF-EA5F-B859577E1C0E}"/>
                </a:ext>
              </a:extLst>
            </p:cNvPr>
            <p:cNvSpPr/>
            <p:nvPr/>
          </p:nvSpPr>
          <p:spPr>
            <a:xfrm>
              <a:off x="1" y="-16180"/>
              <a:ext cx="4816592" cy="2599226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DD72EEF-B948-1AD8-ACB7-E61F235CEF73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C57AB71-264D-405A-4689-95C89739D3BB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F5C4823-AF38-8D8E-DC2F-D63957F44233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7049C32-4A1A-008F-12CE-93479F82AEF9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15" name="TextBox 51">
            <a:extLst>
              <a:ext uri="{FF2B5EF4-FFF2-40B4-BE49-F238E27FC236}">
                <a16:creationId xmlns:a16="http://schemas.microsoft.com/office/drawing/2014/main" id="{4BE9BFDC-3280-8DEE-E488-B4CE87F277F3}"/>
              </a:ext>
            </a:extLst>
          </p:cNvPr>
          <p:cNvSpPr txBox="1"/>
          <p:nvPr/>
        </p:nvSpPr>
        <p:spPr>
          <a:xfrm>
            <a:off x="293872" y="2944794"/>
            <a:ext cx="11446428" cy="151130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5500"/>
              </a:lnSpc>
            </a:pPr>
            <a:r>
              <a:rPr lang="mn-MN" sz="320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rPr>
              <a:t>Хавсралтууд </a:t>
            </a:r>
          </a:p>
        </p:txBody>
      </p:sp>
    </p:spTree>
    <p:extLst>
      <p:ext uri="{BB962C8B-B14F-4D97-AF65-F5344CB8AC3E}">
        <p14:creationId xmlns:p14="http://schemas.microsoft.com/office/powerpoint/2010/main" val="5322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476DD-AAE4-59A1-6F99-81A908C41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72E431-85AA-A4C0-7FAC-FBC39DD79C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2B13750-2F50-5AC4-E898-AA709A6A0D95}"/>
              </a:ext>
            </a:extLst>
          </p:cNvPr>
          <p:cNvGrpSpPr/>
          <p:nvPr/>
        </p:nvGrpSpPr>
        <p:grpSpPr>
          <a:xfrm>
            <a:off x="0" y="223224"/>
            <a:ext cx="12192000" cy="7006916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4327020-7E1F-7D7A-E698-2B28E999E876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6F345A6-7123-5CA9-3212-3BA6D8DA1DD4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9C6DCE7-3FE7-DF60-1628-D60221EDA07F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544F148-114B-1C99-82D2-C4BCE421A820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901E47E-917C-EC5B-DAB5-44B4E3DD9F61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F0682E9D-8F1B-8FD0-6CBF-0BFF7A42BB3B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30D3B41-1C82-48E7-B4CC-4C8750F4D344}"/>
              </a:ext>
            </a:extLst>
          </p:cNvPr>
          <p:cNvSpPr txBox="1"/>
          <p:nvPr/>
        </p:nvSpPr>
        <p:spPr>
          <a:xfrm>
            <a:off x="365760" y="278708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ХҮЛЭМЖИЙН ХИЙН ЯЛГАРЛЫГ БУУРУУЛАХ АМЛАЛТ</a:t>
            </a:r>
          </a:p>
        </p:txBody>
      </p:sp>
      <p:sp>
        <p:nvSpPr>
          <p:cNvPr id="10" name="Freeform 10" descr="Arrow: Slight curve outline">
            <a:extLst>
              <a:ext uri="{FF2B5EF4-FFF2-40B4-BE49-F238E27FC236}">
                <a16:creationId xmlns:a16="http://schemas.microsoft.com/office/drawing/2014/main" id="{3C0E2DA2-B9AE-046C-D13E-EEE790F91DBD}"/>
              </a:ext>
            </a:extLst>
          </p:cNvPr>
          <p:cNvSpPr/>
          <p:nvPr/>
        </p:nvSpPr>
        <p:spPr>
          <a:xfrm rot="-2769120" flipH="1">
            <a:off x="6922538" y="3090709"/>
            <a:ext cx="1277536" cy="687385"/>
          </a:xfrm>
          <a:custGeom>
            <a:avLst/>
            <a:gdLst/>
            <a:ahLst/>
            <a:cxnLst/>
            <a:rect l="l" t="t" r="r" b="b"/>
            <a:pathLst>
              <a:path w="1916304" h="1031077">
                <a:moveTo>
                  <a:pt x="1916304" y="0"/>
                </a:moveTo>
                <a:lnTo>
                  <a:pt x="0" y="0"/>
                </a:lnTo>
                <a:lnTo>
                  <a:pt x="0" y="1031077"/>
                </a:lnTo>
                <a:lnTo>
                  <a:pt x="1916304" y="1031077"/>
                </a:lnTo>
                <a:lnTo>
                  <a:pt x="19163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42926" b="-42927"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 11" descr="Arrow: Slight curve outline">
            <a:extLst>
              <a:ext uri="{FF2B5EF4-FFF2-40B4-BE49-F238E27FC236}">
                <a16:creationId xmlns:a16="http://schemas.microsoft.com/office/drawing/2014/main" id="{0C3C4431-FE37-0484-72DD-9D4884B435FA}"/>
              </a:ext>
            </a:extLst>
          </p:cNvPr>
          <p:cNvSpPr/>
          <p:nvPr/>
        </p:nvSpPr>
        <p:spPr>
          <a:xfrm rot="2724180">
            <a:off x="2740819" y="2995411"/>
            <a:ext cx="1258596" cy="810342"/>
          </a:xfrm>
          <a:custGeom>
            <a:avLst/>
            <a:gdLst/>
            <a:ahLst/>
            <a:cxnLst/>
            <a:rect l="l" t="t" r="r" b="b"/>
            <a:pathLst>
              <a:path w="1887894" h="1215513">
                <a:moveTo>
                  <a:pt x="0" y="0"/>
                </a:moveTo>
                <a:lnTo>
                  <a:pt x="1887894" y="0"/>
                </a:lnTo>
                <a:lnTo>
                  <a:pt x="1887894" y="1215513"/>
                </a:lnTo>
                <a:lnTo>
                  <a:pt x="0" y="12155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7658" b="-27658"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B9F9424-DA84-DBC3-5636-148E8DD265D3}"/>
              </a:ext>
            </a:extLst>
          </p:cNvPr>
          <p:cNvSpPr txBox="1"/>
          <p:nvPr/>
        </p:nvSpPr>
        <p:spPr>
          <a:xfrm>
            <a:off x="1237550" y="1795771"/>
            <a:ext cx="1801715" cy="621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en-US" b="1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Үндэсний </a:t>
            </a:r>
            <a:r>
              <a:rPr lang="mn-MN" b="1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хүлэмжийн хийн</a:t>
            </a:r>
            <a:r>
              <a:rPr lang="en-US" b="1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 тооллого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D83F0F6-25F2-5C6C-F319-111C3241814E}"/>
              </a:ext>
            </a:extLst>
          </p:cNvPr>
          <p:cNvSpPr txBox="1"/>
          <p:nvPr/>
        </p:nvSpPr>
        <p:spPr>
          <a:xfrm>
            <a:off x="8740009" y="1795771"/>
            <a:ext cx="2426389" cy="621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16"/>
              </a:lnSpc>
            </a:pPr>
            <a:r>
              <a:rPr lang="en-US" b="1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Үндэсний тодорхойлсон хувь нэмэр (ҮТХН) 2035</a:t>
            </a:r>
          </a:p>
        </p:txBody>
      </p:sp>
      <p:sp>
        <p:nvSpPr>
          <p:cNvPr id="14" name="Freeform 14" descr="Bullseye with solid fill">
            <a:extLst>
              <a:ext uri="{FF2B5EF4-FFF2-40B4-BE49-F238E27FC236}">
                <a16:creationId xmlns:a16="http://schemas.microsoft.com/office/drawing/2014/main" id="{C4664314-D7A6-A53A-D03E-938696C7B7DF}"/>
              </a:ext>
            </a:extLst>
          </p:cNvPr>
          <p:cNvSpPr/>
          <p:nvPr/>
        </p:nvSpPr>
        <p:spPr>
          <a:xfrm>
            <a:off x="7788777" y="1646046"/>
            <a:ext cx="892321" cy="848362"/>
          </a:xfrm>
          <a:custGeom>
            <a:avLst/>
            <a:gdLst/>
            <a:ahLst/>
            <a:cxnLst/>
            <a:rect l="l" t="t" r="r" b="b"/>
            <a:pathLst>
              <a:path w="1057204" h="1057204">
                <a:moveTo>
                  <a:pt x="0" y="0"/>
                </a:moveTo>
                <a:lnTo>
                  <a:pt x="1057204" y="0"/>
                </a:lnTo>
                <a:lnTo>
                  <a:pt x="1057204" y="1057204"/>
                </a:lnTo>
                <a:lnTo>
                  <a:pt x="0" y="1057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noProof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reeform 17">
            <a:extLst>
              <a:ext uri="{FF2B5EF4-FFF2-40B4-BE49-F238E27FC236}">
                <a16:creationId xmlns:a16="http://schemas.microsoft.com/office/drawing/2014/main" id="{59F27819-0FD7-331A-6DED-D30D05DA2E42}"/>
              </a:ext>
            </a:extLst>
          </p:cNvPr>
          <p:cNvSpPr/>
          <p:nvPr/>
        </p:nvSpPr>
        <p:spPr>
          <a:xfrm>
            <a:off x="7969512" y="2553464"/>
            <a:ext cx="3980338" cy="1321962"/>
          </a:xfrm>
          <a:custGeom>
            <a:avLst/>
            <a:gdLst/>
            <a:ahLst/>
            <a:cxnLst/>
            <a:rect l="l" t="t" r="r" b="b"/>
            <a:pathLst>
              <a:path w="6615732" h="2201420">
                <a:moveTo>
                  <a:pt x="0" y="366903"/>
                </a:moveTo>
                <a:cubicBezTo>
                  <a:pt x="0" y="164338"/>
                  <a:pt x="155530" y="0"/>
                  <a:pt x="347318" y="0"/>
                </a:cubicBezTo>
                <a:lnTo>
                  <a:pt x="6268414" y="0"/>
                </a:lnTo>
                <a:cubicBezTo>
                  <a:pt x="6460203" y="0"/>
                  <a:pt x="6615732" y="164338"/>
                  <a:pt x="6615732" y="366903"/>
                </a:cubicBezTo>
                <a:lnTo>
                  <a:pt x="6615732" y="1834517"/>
                </a:lnTo>
                <a:cubicBezTo>
                  <a:pt x="6615732" y="2037209"/>
                  <a:pt x="6460203" y="2201420"/>
                  <a:pt x="6268414" y="2201420"/>
                </a:cubicBezTo>
                <a:lnTo>
                  <a:pt x="347318" y="2201420"/>
                </a:lnTo>
                <a:cubicBezTo>
                  <a:pt x="155530" y="2201547"/>
                  <a:pt x="0" y="2037209"/>
                  <a:pt x="0" y="1834517"/>
                </a:cubicBezTo>
                <a:close/>
              </a:path>
            </a:pathLst>
          </a:custGeom>
          <a:solidFill>
            <a:srgbClr val="105699"/>
          </a:solidFill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sz="1200" b="1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5 </a:t>
            </a:r>
            <a:r>
              <a:rPr lang="mn-MN" sz="1200" b="1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жил тутам шинэчлэх</a:t>
            </a:r>
            <a:r>
              <a:rPr lang="en-US" sz="1200" b="1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:</a:t>
            </a:r>
          </a:p>
          <a:p>
            <a:pPr marL="65088" lvl="2" indent="-65088">
              <a:lnSpc>
                <a:spcPct val="150000"/>
              </a:lnSpc>
              <a:buFont typeface="Arial"/>
              <a:buChar char="⚬"/>
            </a:pPr>
            <a:r>
              <a:rPr lang="mn-MN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 </a:t>
            </a:r>
            <a:r>
              <a:rPr lang="en-US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Нөхцөлт бус зорилт: 24.7 Mt CO₂ eq.(- 30.3%)</a:t>
            </a:r>
          </a:p>
          <a:p>
            <a:pPr marL="65088" lvl="2" indent="-65088">
              <a:lnSpc>
                <a:spcPct val="150000"/>
              </a:lnSpc>
              <a:buFont typeface="Arial"/>
              <a:buChar char="⚬"/>
            </a:pPr>
            <a:r>
              <a:rPr lang="mn-MN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 </a:t>
            </a:r>
            <a:r>
              <a:rPr lang="en-US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Нөхцөлт зорилт: 3.9 Mt CO₂ eq (- 46.3%)</a:t>
            </a:r>
          </a:p>
          <a:p>
            <a:pPr marL="65088" lvl="2" indent="-65088">
              <a:lnSpc>
                <a:spcPct val="150000"/>
              </a:lnSpc>
              <a:buFont typeface="Arial"/>
              <a:buChar char="⚬"/>
            </a:pPr>
            <a:r>
              <a:rPr lang="mn-MN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 Хүлэмжийн хийн</a:t>
            </a:r>
            <a:r>
              <a:rPr lang="en-US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 шингээлт: 3.3 Mt CO₂ eq. (- 52.8%)</a:t>
            </a:r>
          </a:p>
          <a:p>
            <a:endParaRPr lang="en-US" sz="12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28" name="Group 29">
            <a:extLst>
              <a:ext uri="{FF2B5EF4-FFF2-40B4-BE49-F238E27FC236}">
                <a16:creationId xmlns:a16="http://schemas.microsoft.com/office/drawing/2014/main" id="{0BAF90A4-9E35-4B28-DE7C-096B58DB6398}"/>
              </a:ext>
            </a:extLst>
          </p:cNvPr>
          <p:cNvGrpSpPr/>
          <p:nvPr/>
        </p:nvGrpSpPr>
        <p:grpSpPr>
          <a:xfrm>
            <a:off x="9932580" y="3911564"/>
            <a:ext cx="457200" cy="457200"/>
            <a:chOff x="0" y="0"/>
            <a:chExt cx="914400" cy="914400"/>
          </a:xfrm>
        </p:grpSpPr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BE5D58E2-D4E6-4F86-B4C3-76BED0BB769F}"/>
                </a:ext>
              </a:extLst>
            </p:cNvPr>
            <p:cNvSpPr/>
            <p:nvPr/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0"/>
                  </a:moveTo>
                  <a:lnTo>
                    <a:pt x="914400" y="0"/>
                  </a:lnTo>
                  <a:lnTo>
                    <a:pt x="91440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 sz="1200" noProof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7" name="Freeform 39">
            <a:extLst>
              <a:ext uri="{FF2B5EF4-FFF2-40B4-BE49-F238E27FC236}">
                <a16:creationId xmlns:a16="http://schemas.microsoft.com/office/drawing/2014/main" id="{5F9F957F-7597-6D98-841A-162D3F3CF63C}"/>
              </a:ext>
            </a:extLst>
          </p:cNvPr>
          <p:cNvSpPr/>
          <p:nvPr/>
        </p:nvSpPr>
        <p:spPr>
          <a:xfrm>
            <a:off x="268876" y="2502071"/>
            <a:ext cx="2691300" cy="1262817"/>
          </a:xfrm>
          <a:custGeom>
            <a:avLst/>
            <a:gdLst/>
            <a:ahLst/>
            <a:cxnLst/>
            <a:rect l="l" t="t" r="r" b="b"/>
            <a:pathLst>
              <a:path w="4293883" h="2207598">
                <a:moveTo>
                  <a:pt x="0" y="367998"/>
                </a:moveTo>
                <a:cubicBezTo>
                  <a:pt x="0" y="164819"/>
                  <a:pt x="97180" y="0"/>
                  <a:pt x="216960" y="0"/>
                </a:cubicBezTo>
                <a:lnTo>
                  <a:pt x="4076923" y="0"/>
                </a:lnTo>
                <a:cubicBezTo>
                  <a:pt x="4196816" y="0"/>
                  <a:pt x="4293883" y="164819"/>
                  <a:pt x="4293883" y="367998"/>
                </a:cubicBezTo>
                <a:lnTo>
                  <a:pt x="4293883" y="1839601"/>
                </a:lnTo>
                <a:cubicBezTo>
                  <a:pt x="4293883" y="2042781"/>
                  <a:pt x="4196703" y="2207599"/>
                  <a:pt x="4076923" y="2207599"/>
                </a:cubicBezTo>
                <a:lnTo>
                  <a:pt x="216960" y="2207599"/>
                </a:lnTo>
                <a:cubicBezTo>
                  <a:pt x="97180" y="2207598"/>
                  <a:pt x="0" y="2042973"/>
                  <a:pt x="0" y="1839601"/>
                </a:cubicBezTo>
                <a:close/>
              </a:path>
            </a:pathLst>
          </a:custGeom>
          <a:solidFill>
            <a:srgbClr val="105699"/>
          </a:solidFill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sz="1200" b="1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2 жил тут</a:t>
            </a:r>
            <a:r>
              <a:rPr lang="mn-MN" sz="1200" b="1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мын</a:t>
            </a:r>
            <a:r>
              <a:rPr lang="en-US" sz="1200" b="1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 тайлагнах:</a:t>
            </a:r>
          </a:p>
          <a:p>
            <a:pPr>
              <a:lnSpc>
                <a:spcPct val="150000"/>
              </a:lnSpc>
            </a:pPr>
            <a:r>
              <a:rPr lang="en-US" sz="1200" b="1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 Bold"/>
              </a:rPr>
              <a:t>Ил тод байдлын тайлан</a:t>
            </a:r>
            <a:r>
              <a:rPr lang="en-US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 (BTR)</a:t>
            </a:r>
          </a:p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2025 оны 12 сарын 30-нд тайлагнасан</a:t>
            </a:r>
          </a:p>
        </p:txBody>
      </p:sp>
      <p:grpSp>
        <p:nvGrpSpPr>
          <p:cNvPr id="38" name="Group 41">
            <a:extLst>
              <a:ext uri="{FF2B5EF4-FFF2-40B4-BE49-F238E27FC236}">
                <a16:creationId xmlns:a16="http://schemas.microsoft.com/office/drawing/2014/main" id="{281817AB-3CFC-EFFE-A58E-F68889805252}"/>
              </a:ext>
            </a:extLst>
          </p:cNvPr>
          <p:cNvGrpSpPr/>
          <p:nvPr/>
        </p:nvGrpSpPr>
        <p:grpSpPr>
          <a:xfrm>
            <a:off x="3868759" y="2977047"/>
            <a:ext cx="3211103" cy="1009789"/>
            <a:chOff x="0" y="-9525"/>
            <a:chExt cx="7440968" cy="201957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30787D8C-52D0-EE66-52A0-1C9E832F4E03}"/>
                </a:ext>
              </a:extLst>
            </p:cNvPr>
            <p:cNvSpPr/>
            <p:nvPr/>
          </p:nvSpPr>
          <p:spPr>
            <a:xfrm>
              <a:off x="0" y="0"/>
              <a:ext cx="7440930" cy="2010027"/>
            </a:xfrm>
            <a:custGeom>
              <a:avLst/>
              <a:gdLst/>
              <a:ahLst/>
              <a:cxnLst/>
              <a:rect l="l" t="t" r="r" b="b"/>
              <a:pathLst>
                <a:path w="7440930" h="2010027">
                  <a:moveTo>
                    <a:pt x="0" y="335026"/>
                  </a:moveTo>
                  <a:cubicBezTo>
                    <a:pt x="0" y="149987"/>
                    <a:pt x="149987" y="0"/>
                    <a:pt x="335026" y="0"/>
                  </a:cubicBezTo>
                  <a:lnTo>
                    <a:pt x="7105904" y="0"/>
                  </a:lnTo>
                  <a:cubicBezTo>
                    <a:pt x="7290943" y="0"/>
                    <a:pt x="7440930" y="149987"/>
                    <a:pt x="7440930" y="335026"/>
                  </a:cubicBezTo>
                  <a:lnTo>
                    <a:pt x="7440930" y="1675001"/>
                  </a:lnTo>
                  <a:cubicBezTo>
                    <a:pt x="7440930" y="1860040"/>
                    <a:pt x="7290943" y="2010027"/>
                    <a:pt x="7105904" y="2010027"/>
                  </a:cubicBezTo>
                  <a:lnTo>
                    <a:pt x="335026" y="2010027"/>
                  </a:lnTo>
                  <a:cubicBezTo>
                    <a:pt x="149987" y="2010027"/>
                    <a:pt x="0" y="1860040"/>
                    <a:pt x="0" y="1675001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40" name="TextBox 43">
              <a:extLst>
                <a:ext uri="{FF2B5EF4-FFF2-40B4-BE49-F238E27FC236}">
                  <a16:creationId xmlns:a16="http://schemas.microsoft.com/office/drawing/2014/main" id="{12BD754B-9A04-E97B-5CDF-3CFD3009CB81}"/>
                </a:ext>
              </a:extLst>
            </p:cNvPr>
            <p:cNvSpPr txBox="1"/>
            <p:nvPr/>
          </p:nvSpPr>
          <p:spPr>
            <a:xfrm>
              <a:off x="0" y="-9525"/>
              <a:ext cx="7440968" cy="2019577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18"/>
                </a:lnSpc>
              </a:pPr>
              <a:r>
                <a:rPr lang="en-US" sz="1200" noProof="1">
                  <a:solidFill>
                    <a:schemeClr val="bg2">
                      <a:lumMod val="1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Урт хугацаан</a:t>
              </a:r>
              <a:r>
                <a:rPr lang="mn-MN" sz="1200" noProof="1">
                  <a:solidFill>
                    <a:schemeClr val="bg2">
                      <a:lumMod val="1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д</a:t>
              </a:r>
              <a:r>
                <a:rPr lang="en-US" sz="1200" noProof="1">
                  <a:solidFill>
                    <a:schemeClr val="bg2">
                      <a:lumMod val="1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</a:t>
              </a:r>
              <a:r>
                <a:rPr lang="mn-MN" sz="1200" noProof="1">
                  <a:solidFill>
                    <a:schemeClr val="bg2">
                      <a:lumMod val="1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хүлэмжийн хийн </a:t>
              </a:r>
              <a:r>
                <a:rPr lang="en-US" sz="1200" noProof="1">
                  <a:solidFill>
                    <a:schemeClr val="bg2">
                      <a:lumMod val="1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ялгарлыг бууруулах арга хэмжээ</a:t>
              </a:r>
              <a:r>
                <a:rPr lang="mn-MN" sz="1200" noProof="1">
                  <a:solidFill>
                    <a:schemeClr val="bg2">
                      <a:lumMod val="1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г хэрэгжүүлэх</a:t>
              </a:r>
              <a:r>
                <a:rPr lang="en-US" sz="1200" noProof="1">
                  <a:solidFill>
                    <a:schemeClr val="bg2">
                      <a:lumMod val="1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"/>
                </a:rPr>
                <a:t> хөрөнгө оруулалт</a:t>
              </a:r>
            </a:p>
          </p:txBody>
        </p:sp>
      </p:grpSp>
      <p:sp>
        <p:nvSpPr>
          <p:cNvPr id="41" name="Freeform 44" descr="Electric car outline">
            <a:extLst>
              <a:ext uri="{FF2B5EF4-FFF2-40B4-BE49-F238E27FC236}">
                <a16:creationId xmlns:a16="http://schemas.microsoft.com/office/drawing/2014/main" id="{BA02BBF0-2057-8733-C314-4E779B463F73}"/>
              </a:ext>
            </a:extLst>
          </p:cNvPr>
          <p:cNvSpPr/>
          <p:nvPr/>
        </p:nvSpPr>
        <p:spPr>
          <a:xfrm>
            <a:off x="5287907" y="2063400"/>
            <a:ext cx="892321" cy="711016"/>
          </a:xfrm>
          <a:custGeom>
            <a:avLst/>
            <a:gdLst/>
            <a:ahLst/>
            <a:cxnLst/>
            <a:rect l="l" t="t" r="r" b="b"/>
            <a:pathLst>
              <a:path w="1338482" h="1066524">
                <a:moveTo>
                  <a:pt x="0" y="0"/>
                </a:moveTo>
                <a:lnTo>
                  <a:pt x="1338481" y="0"/>
                </a:lnTo>
                <a:lnTo>
                  <a:pt x="1338481" y="1066524"/>
                </a:lnTo>
                <a:lnTo>
                  <a:pt x="0" y="10665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25499"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Freeform 45" descr="Renewable Energy outline">
            <a:extLst>
              <a:ext uri="{FF2B5EF4-FFF2-40B4-BE49-F238E27FC236}">
                <a16:creationId xmlns:a16="http://schemas.microsoft.com/office/drawing/2014/main" id="{193B5718-40BD-078B-CE48-191FBE87CDDD}"/>
              </a:ext>
            </a:extLst>
          </p:cNvPr>
          <p:cNvSpPr/>
          <p:nvPr/>
        </p:nvSpPr>
        <p:spPr>
          <a:xfrm>
            <a:off x="3869050" y="2064461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1234440" h="1234440">
                <a:moveTo>
                  <a:pt x="0" y="0"/>
                </a:moveTo>
                <a:lnTo>
                  <a:pt x="1234440" y="0"/>
                </a:lnTo>
                <a:lnTo>
                  <a:pt x="1234440" y="1234440"/>
                </a:lnTo>
                <a:lnTo>
                  <a:pt x="0" y="1234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Freeform 46" descr="Open hand with plant outline">
            <a:extLst>
              <a:ext uri="{FF2B5EF4-FFF2-40B4-BE49-F238E27FC236}">
                <a16:creationId xmlns:a16="http://schemas.microsoft.com/office/drawing/2014/main" id="{D1996621-DF8A-F7F6-E7AE-B43CE4E777A9}"/>
              </a:ext>
            </a:extLst>
          </p:cNvPr>
          <p:cNvSpPr/>
          <p:nvPr/>
        </p:nvSpPr>
        <p:spPr>
          <a:xfrm>
            <a:off x="4772872" y="4884580"/>
            <a:ext cx="640645" cy="640645"/>
          </a:xfrm>
          <a:custGeom>
            <a:avLst/>
            <a:gdLst/>
            <a:ahLst/>
            <a:cxnLst/>
            <a:rect l="l" t="t" r="r" b="b"/>
            <a:pathLst>
              <a:path w="960968" h="960968">
                <a:moveTo>
                  <a:pt x="0" y="0"/>
                </a:moveTo>
                <a:lnTo>
                  <a:pt x="960968" y="0"/>
                </a:lnTo>
                <a:lnTo>
                  <a:pt x="960968" y="960968"/>
                </a:lnTo>
                <a:lnTo>
                  <a:pt x="0" y="960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Freeform 47" descr="Windmill with solid fill">
            <a:extLst>
              <a:ext uri="{FF2B5EF4-FFF2-40B4-BE49-F238E27FC236}">
                <a16:creationId xmlns:a16="http://schemas.microsoft.com/office/drawing/2014/main" id="{D7983B38-0239-9481-9B32-E30B7189F2D5}"/>
              </a:ext>
            </a:extLst>
          </p:cNvPr>
          <p:cNvSpPr/>
          <p:nvPr/>
        </p:nvSpPr>
        <p:spPr>
          <a:xfrm>
            <a:off x="4576434" y="2069504"/>
            <a:ext cx="727043" cy="727043"/>
          </a:xfrm>
          <a:custGeom>
            <a:avLst/>
            <a:gdLst/>
            <a:ahLst/>
            <a:cxnLst/>
            <a:rect l="l" t="t" r="r" b="b"/>
            <a:pathLst>
              <a:path w="1090565" h="1090565">
                <a:moveTo>
                  <a:pt x="0" y="0"/>
                </a:moveTo>
                <a:lnTo>
                  <a:pt x="1090565" y="0"/>
                </a:lnTo>
                <a:lnTo>
                  <a:pt x="1090565" y="1090565"/>
                </a:lnTo>
                <a:lnTo>
                  <a:pt x="0" y="10905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Freeform 48" descr="Battery charging outline">
            <a:extLst>
              <a:ext uri="{FF2B5EF4-FFF2-40B4-BE49-F238E27FC236}">
                <a16:creationId xmlns:a16="http://schemas.microsoft.com/office/drawing/2014/main" id="{E26793FC-31D9-0994-21F9-2B950862E08C}"/>
              </a:ext>
            </a:extLst>
          </p:cNvPr>
          <p:cNvSpPr/>
          <p:nvPr/>
        </p:nvSpPr>
        <p:spPr>
          <a:xfrm>
            <a:off x="6220131" y="2235809"/>
            <a:ext cx="822967" cy="618433"/>
          </a:xfrm>
          <a:custGeom>
            <a:avLst/>
            <a:gdLst/>
            <a:ahLst/>
            <a:cxnLst/>
            <a:rect l="l" t="t" r="r" b="b"/>
            <a:pathLst>
              <a:path w="1234450" h="927649">
                <a:moveTo>
                  <a:pt x="0" y="0"/>
                </a:moveTo>
                <a:lnTo>
                  <a:pt x="1234449" y="0"/>
                </a:lnTo>
                <a:lnTo>
                  <a:pt x="1234449" y="927649"/>
                </a:lnTo>
                <a:lnTo>
                  <a:pt x="0" y="9276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17561" b="-15511"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Freeform 49" descr="Sustainability outline">
            <a:extLst>
              <a:ext uri="{FF2B5EF4-FFF2-40B4-BE49-F238E27FC236}">
                <a16:creationId xmlns:a16="http://schemas.microsoft.com/office/drawing/2014/main" id="{9AD65CCB-5381-D8D8-D1A6-7AF3DB25FA1B}"/>
              </a:ext>
            </a:extLst>
          </p:cNvPr>
          <p:cNvSpPr/>
          <p:nvPr/>
        </p:nvSpPr>
        <p:spPr>
          <a:xfrm>
            <a:off x="5764355" y="4896378"/>
            <a:ext cx="595344" cy="595344"/>
          </a:xfrm>
          <a:custGeom>
            <a:avLst/>
            <a:gdLst/>
            <a:ahLst/>
            <a:cxnLst/>
            <a:rect l="l" t="t" r="r" b="b"/>
            <a:pathLst>
              <a:path w="893016" h="893016">
                <a:moveTo>
                  <a:pt x="0" y="0"/>
                </a:moveTo>
                <a:lnTo>
                  <a:pt x="893016" y="0"/>
                </a:lnTo>
                <a:lnTo>
                  <a:pt x="893016" y="893016"/>
                </a:lnTo>
                <a:lnTo>
                  <a:pt x="0" y="893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2" name="Group 50">
            <a:extLst>
              <a:ext uri="{FF2B5EF4-FFF2-40B4-BE49-F238E27FC236}">
                <a16:creationId xmlns:a16="http://schemas.microsoft.com/office/drawing/2014/main" id="{95E6A7DF-2D79-BDE6-2DA0-3A0E7348EFCA}"/>
              </a:ext>
            </a:extLst>
          </p:cNvPr>
          <p:cNvGrpSpPr/>
          <p:nvPr/>
        </p:nvGrpSpPr>
        <p:grpSpPr>
          <a:xfrm>
            <a:off x="3656592" y="4560929"/>
            <a:ext cx="3720484" cy="492425"/>
            <a:chOff x="0" y="0"/>
            <a:chExt cx="7440968" cy="984850"/>
          </a:xfrm>
        </p:grpSpPr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6D74AB1C-D9FA-7224-1E26-BB03575F9A6F}"/>
                </a:ext>
              </a:extLst>
            </p:cNvPr>
            <p:cNvSpPr/>
            <p:nvPr/>
          </p:nvSpPr>
          <p:spPr>
            <a:xfrm>
              <a:off x="0" y="0"/>
              <a:ext cx="7440974" cy="984853"/>
            </a:xfrm>
            <a:custGeom>
              <a:avLst/>
              <a:gdLst/>
              <a:ahLst/>
              <a:cxnLst/>
              <a:rect l="l" t="t" r="r" b="b"/>
              <a:pathLst>
                <a:path w="7440974" h="984853">
                  <a:moveTo>
                    <a:pt x="0" y="0"/>
                  </a:moveTo>
                  <a:lnTo>
                    <a:pt x="7440974" y="0"/>
                  </a:lnTo>
                  <a:lnTo>
                    <a:pt x="7440974" y="984853"/>
                  </a:lnTo>
                  <a:lnTo>
                    <a:pt x="0" y="984853"/>
                  </a:lnTo>
                  <a:close/>
                </a:path>
              </a:pathLst>
            </a:custGeom>
            <a:blipFill>
              <a:blip r:embed="rId13">
                <a:alphaModFix amt="0"/>
              </a:blip>
              <a:stretch>
                <a:fillRect t="-97217" b="-97217"/>
              </a:stretch>
            </a:blipFill>
          </p:spPr>
          <p:txBody>
            <a:bodyPr/>
            <a:lstStyle/>
            <a:p>
              <a:endParaRPr lang="en-US" sz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54" name="TextBox 52">
              <a:extLst>
                <a:ext uri="{FF2B5EF4-FFF2-40B4-BE49-F238E27FC236}">
                  <a16:creationId xmlns:a16="http://schemas.microsoft.com/office/drawing/2014/main" id="{7D4860EF-96FF-E465-2B2F-389427FF5AE2}"/>
                </a:ext>
              </a:extLst>
            </p:cNvPr>
            <p:cNvSpPr txBox="1"/>
            <p:nvPr/>
          </p:nvSpPr>
          <p:spPr>
            <a:xfrm>
              <a:off x="0" y="-57150"/>
              <a:ext cx="7440968" cy="1042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noProof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 (MS) Bold"/>
                </a:rPr>
                <a:t>Урт хугацааны зорилгууд</a:t>
              </a:r>
            </a:p>
          </p:txBody>
        </p:sp>
      </p:grpSp>
      <p:sp>
        <p:nvSpPr>
          <p:cNvPr id="58" name="TextBox 55">
            <a:extLst>
              <a:ext uri="{FF2B5EF4-FFF2-40B4-BE49-F238E27FC236}">
                <a16:creationId xmlns:a16="http://schemas.microsoft.com/office/drawing/2014/main" id="{EE248502-ACA2-7879-C480-BF624F96A712}"/>
              </a:ext>
            </a:extLst>
          </p:cNvPr>
          <p:cNvSpPr txBox="1"/>
          <p:nvPr/>
        </p:nvSpPr>
        <p:spPr>
          <a:xfrm>
            <a:off x="3528517" y="5598872"/>
            <a:ext cx="4180089" cy="9831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33867" tIns="33867" rIns="33867" bIns="33867" rtlCol="0" anchor="ctr"/>
          <a:lstStyle/>
          <a:p>
            <a:pPr marL="171450" indent="-171450">
              <a:lnSpc>
                <a:spcPts val="1600"/>
              </a:lnSpc>
              <a:buFont typeface="Wingdings" panose="05000000000000000000" pitchFamily="2" charset="2"/>
              <a:buChar char="§"/>
            </a:pPr>
            <a:r>
              <a:rPr lang="mn-MN" sz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Парисын Хэлэлцээр</a:t>
            </a:r>
            <a:endParaRPr lang="en-US" sz="1200" noProof="1">
              <a:solidFill>
                <a:schemeClr val="bg2">
                  <a:lumMod val="1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alibri (MS)"/>
            </a:endParaRPr>
          </a:p>
          <a:p>
            <a:pPr marL="171450" indent="-171450">
              <a:lnSpc>
                <a:spcPts val="1600"/>
              </a:lnSpc>
              <a:buFont typeface="Wingdings" panose="05000000000000000000" pitchFamily="2" charset="2"/>
              <a:buChar char="§"/>
            </a:pPr>
            <a:r>
              <a:rPr lang="en-US" sz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Монгол Улсын Ерөнхийлөгчийн COP27 бага хурал дээр зарласан 2050 он гэхэд Net zero-</a:t>
            </a:r>
            <a:r>
              <a:rPr lang="mn-MN" sz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д </a:t>
            </a:r>
            <a:r>
              <a:rPr lang="en-US" sz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 (MS)"/>
              </a:rPr>
              <a:t>хүрэх зорилт</a:t>
            </a:r>
          </a:p>
        </p:txBody>
      </p:sp>
      <p:sp>
        <p:nvSpPr>
          <p:cNvPr id="59" name="Freeform 56" descr="Chevron arrows with solid fill">
            <a:extLst>
              <a:ext uri="{FF2B5EF4-FFF2-40B4-BE49-F238E27FC236}">
                <a16:creationId xmlns:a16="http://schemas.microsoft.com/office/drawing/2014/main" id="{01EF98DD-8B9B-313F-8904-E8064CF0BF9C}"/>
              </a:ext>
            </a:extLst>
          </p:cNvPr>
          <p:cNvSpPr/>
          <p:nvPr/>
        </p:nvSpPr>
        <p:spPr>
          <a:xfrm rot="5400000">
            <a:off x="5194980" y="4068276"/>
            <a:ext cx="615550" cy="580981"/>
          </a:xfrm>
          <a:custGeom>
            <a:avLst/>
            <a:gdLst/>
            <a:ahLst/>
            <a:cxnLst/>
            <a:rect l="l" t="t" r="r" b="b"/>
            <a:pathLst>
              <a:path w="923325" h="871471">
                <a:moveTo>
                  <a:pt x="0" y="0"/>
                </a:moveTo>
                <a:lnTo>
                  <a:pt x="923325" y="0"/>
                </a:lnTo>
                <a:lnTo>
                  <a:pt x="923325" y="871471"/>
                </a:lnTo>
                <a:lnTo>
                  <a:pt x="0" y="8714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t="-2975" b="-2975"/>
            </a:stretch>
          </a:blipFill>
        </p:spPr>
        <p:txBody>
          <a:bodyPr/>
          <a:lstStyle/>
          <a:p>
            <a:endParaRPr lang="en-US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Freeform 15" descr="Clipboard with solid fill">
            <a:extLst>
              <a:ext uri="{FF2B5EF4-FFF2-40B4-BE49-F238E27FC236}">
                <a16:creationId xmlns:a16="http://schemas.microsoft.com/office/drawing/2014/main" id="{E6B9A684-02F4-0D86-2D7D-0D269B5E32F7}"/>
              </a:ext>
            </a:extLst>
          </p:cNvPr>
          <p:cNvSpPr/>
          <p:nvPr/>
        </p:nvSpPr>
        <p:spPr>
          <a:xfrm>
            <a:off x="394306" y="1664929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1066191" h="1066191">
                <a:moveTo>
                  <a:pt x="0" y="0"/>
                </a:moveTo>
                <a:lnTo>
                  <a:pt x="1066192" y="0"/>
                </a:lnTo>
                <a:lnTo>
                  <a:pt x="1066192" y="1066191"/>
                </a:lnTo>
                <a:lnTo>
                  <a:pt x="0" y="10661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Freeform 17">
            <a:extLst>
              <a:ext uri="{FF2B5EF4-FFF2-40B4-BE49-F238E27FC236}">
                <a16:creationId xmlns:a16="http://schemas.microsoft.com/office/drawing/2014/main" id="{86A139BB-761B-99A7-E973-CBABA7F519D9}"/>
              </a:ext>
            </a:extLst>
          </p:cNvPr>
          <p:cNvSpPr/>
          <p:nvPr/>
        </p:nvSpPr>
        <p:spPr>
          <a:xfrm>
            <a:off x="7969512" y="3892730"/>
            <a:ext cx="3903324" cy="1279854"/>
          </a:xfrm>
          <a:custGeom>
            <a:avLst/>
            <a:gdLst/>
            <a:ahLst/>
            <a:cxnLst/>
            <a:rect l="l" t="t" r="r" b="b"/>
            <a:pathLst>
              <a:path w="6615732" h="2201420">
                <a:moveTo>
                  <a:pt x="0" y="366903"/>
                </a:moveTo>
                <a:cubicBezTo>
                  <a:pt x="0" y="164338"/>
                  <a:pt x="155530" y="0"/>
                  <a:pt x="347318" y="0"/>
                </a:cubicBezTo>
                <a:lnTo>
                  <a:pt x="6268414" y="0"/>
                </a:lnTo>
                <a:cubicBezTo>
                  <a:pt x="6460203" y="0"/>
                  <a:pt x="6615732" y="164338"/>
                  <a:pt x="6615732" y="366903"/>
                </a:cubicBezTo>
                <a:lnTo>
                  <a:pt x="6615732" y="1834517"/>
                </a:lnTo>
                <a:cubicBezTo>
                  <a:pt x="6615732" y="2037209"/>
                  <a:pt x="6460203" y="2201420"/>
                  <a:pt x="6268414" y="2201420"/>
                </a:cubicBezTo>
                <a:lnTo>
                  <a:pt x="347318" y="2201420"/>
                </a:lnTo>
                <a:cubicBezTo>
                  <a:pt x="155530" y="2201547"/>
                  <a:pt x="0" y="2037209"/>
                  <a:pt x="0" y="1834517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sz="12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9" name="Group 20">
            <a:extLst>
              <a:ext uri="{FF2B5EF4-FFF2-40B4-BE49-F238E27FC236}">
                <a16:creationId xmlns:a16="http://schemas.microsoft.com/office/drawing/2014/main" id="{1816FB46-CF00-B742-561A-2B0F606C5B7C}"/>
              </a:ext>
            </a:extLst>
          </p:cNvPr>
          <p:cNvGrpSpPr/>
          <p:nvPr/>
        </p:nvGrpSpPr>
        <p:grpSpPr>
          <a:xfrm>
            <a:off x="8187961" y="4683747"/>
            <a:ext cx="457200" cy="437388"/>
            <a:chOff x="0" y="0"/>
            <a:chExt cx="914400" cy="874776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3E593C36-F603-514D-89D4-C442A42F2FB6}"/>
                </a:ext>
              </a:extLst>
            </p:cNvPr>
            <p:cNvSpPr/>
            <p:nvPr/>
          </p:nvSpPr>
          <p:spPr>
            <a:xfrm>
              <a:off x="0" y="0"/>
              <a:ext cx="914400" cy="874776"/>
            </a:xfrm>
            <a:custGeom>
              <a:avLst/>
              <a:gdLst/>
              <a:ahLst/>
              <a:cxnLst/>
              <a:rect l="l" t="t" r="r" b="b"/>
              <a:pathLst>
                <a:path w="914400" h="874776">
                  <a:moveTo>
                    <a:pt x="0" y="0"/>
                  </a:moveTo>
                  <a:lnTo>
                    <a:pt x="914400" y="0"/>
                  </a:lnTo>
                  <a:lnTo>
                    <a:pt x="914400" y="874776"/>
                  </a:lnTo>
                  <a:lnTo>
                    <a:pt x="0" y="874776"/>
                  </a:lnTo>
                  <a:close/>
                </a:path>
              </a:pathLst>
            </a:custGeom>
            <a:blipFill>
              <a:blip r:embed="rId16"/>
              <a:stretch>
                <a:fillRect l="-31" r="-33"/>
              </a:stretch>
            </a:blipFill>
          </p:spPr>
          <p:txBody>
            <a:bodyPr/>
            <a:lstStyle/>
            <a:p>
              <a:endParaRPr lang="en-US" sz="1200" noProof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125853D9-FEDB-7B8F-8E91-EBC85C6DE4F1}"/>
              </a:ext>
            </a:extLst>
          </p:cNvPr>
          <p:cNvGrpSpPr/>
          <p:nvPr/>
        </p:nvGrpSpPr>
        <p:grpSpPr>
          <a:xfrm>
            <a:off x="8187961" y="3915594"/>
            <a:ext cx="426720" cy="425196"/>
            <a:chOff x="0" y="0"/>
            <a:chExt cx="853440" cy="850392"/>
          </a:xfrm>
        </p:grpSpPr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6773732A-764F-6B7F-5907-48D7CB59A434}"/>
                </a:ext>
              </a:extLst>
            </p:cNvPr>
            <p:cNvSpPr/>
            <p:nvPr/>
          </p:nvSpPr>
          <p:spPr>
            <a:xfrm>
              <a:off x="0" y="0"/>
              <a:ext cx="853440" cy="850392"/>
            </a:xfrm>
            <a:custGeom>
              <a:avLst/>
              <a:gdLst/>
              <a:ahLst/>
              <a:cxnLst/>
              <a:rect l="l" t="t" r="r" b="b"/>
              <a:pathLst>
                <a:path w="853440" h="850392">
                  <a:moveTo>
                    <a:pt x="0" y="0"/>
                  </a:moveTo>
                  <a:lnTo>
                    <a:pt x="853440" y="0"/>
                  </a:lnTo>
                  <a:lnTo>
                    <a:pt x="853440" y="850392"/>
                  </a:lnTo>
                  <a:lnTo>
                    <a:pt x="0" y="850392"/>
                  </a:lnTo>
                  <a:close/>
                </a:path>
              </a:pathLst>
            </a:custGeom>
            <a:blipFill>
              <a:blip r:embed="rId17"/>
              <a:stretch>
                <a:fillRect t="-179" b="-179"/>
              </a:stretch>
            </a:blipFill>
          </p:spPr>
          <p:txBody>
            <a:bodyPr/>
            <a:lstStyle/>
            <a:p>
              <a:endParaRPr lang="en-US" sz="1200" noProof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245E6B0F-B09C-AC01-2819-B3F5CEB20319}"/>
              </a:ext>
            </a:extLst>
          </p:cNvPr>
          <p:cNvGrpSpPr/>
          <p:nvPr/>
        </p:nvGrpSpPr>
        <p:grpSpPr>
          <a:xfrm>
            <a:off x="8187961" y="4322152"/>
            <a:ext cx="457200" cy="435864"/>
            <a:chOff x="0" y="0"/>
            <a:chExt cx="914400" cy="871728"/>
          </a:xfrm>
        </p:grpSpPr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56CFE3E1-A194-C2C5-EB7B-754FD2ADEF8B}"/>
                </a:ext>
              </a:extLst>
            </p:cNvPr>
            <p:cNvSpPr/>
            <p:nvPr/>
          </p:nvSpPr>
          <p:spPr>
            <a:xfrm>
              <a:off x="0" y="0"/>
              <a:ext cx="914400" cy="871728"/>
            </a:xfrm>
            <a:custGeom>
              <a:avLst/>
              <a:gdLst/>
              <a:ahLst/>
              <a:cxnLst/>
              <a:rect l="l" t="t" r="r" b="b"/>
              <a:pathLst>
                <a:path w="914400" h="871728">
                  <a:moveTo>
                    <a:pt x="0" y="0"/>
                  </a:moveTo>
                  <a:lnTo>
                    <a:pt x="914400" y="0"/>
                  </a:lnTo>
                  <a:lnTo>
                    <a:pt x="914400" y="871728"/>
                  </a:lnTo>
                  <a:lnTo>
                    <a:pt x="0" y="871728"/>
                  </a:lnTo>
                  <a:close/>
                </a:path>
              </a:pathLst>
            </a:custGeom>
            <a:blipFill>
              <a:blip r:embed="rId18"/>
              <a:stretch>
                <a:fillRect t="-2447" b="-2447"/>
              </a:stretch>
            </a:blipFill>
          </p:spPr>
          <p:txBody>
            <a:bodyPr/>
            <a:lstStyle/>
            <a:p>
              <a:endParaRPr lang="en-US" sz="1200" noProof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5" name="TextBox 26">
            <a:extLst>
              <a:ext uri="{FF2B5EF4-FFF2-40B4-BE49-F238E27FC236}">
                <a16:creationId xmlns:a16="http://schemas.microsoft.com/office/drawing/2014/main" id="{63DF60F3-3EEA-445A-BDFF-359813343392}"/>
              </a:ext>
            </a:extLst>
          </p:cNvPr>
          <p:cNvSpPr txBox="1"/>
          <p:nvPr/>
        </p:nvSpPr>
        <p:spPr>
          <a:xfrm>
            <a:off x="8714763" y="4033713"/>
            <a:ext cx="873868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 noProof="1">
                <a:solidFill>
                  <a:srgbClr val="0468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- 9,781Mt</a:t>
            </a:r>
          </a:p>
        </p:txBody>
      </p:sp>
      <p:sp>
        <p:nvSpPr>
          <p:cNvPr id="26" name="TextBox 27">
            <a:extLst>
              <a:ext uri="{FF2B5EF4-FFF2-40B4-BE49-F238E27FC236}">
                <a16:creationId xmlns:a16="http://schemas.microsoft.com/office/drawing/2014/main" id="{B62AAE5E-55D9-0D87-A14E-FEAB09C13544}"/>
              </a:ext>
            </a:extLst>
          </p:cNvPr>
          <p:cNvSpPr txBox="1"/>
          <p:nvPr/>
        </p:nvSpPr>
        <p:spPr>
          <a:xfrm>
            <a:off x="8726130" y="4389814"/>
            <a:ext cx="873868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 noProof="1">
                <a:solidFill>
                  <a:srgbClr val="0468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- 8,265Mt</a:t>
            </a:r>
          </a:p>
        </p:txBody>
      </p:sp>
      <p:sp>
        <p:nvSpPr>
          <p:cNvPr id="27" name="TextBox 28">
            <a:extLst>
              <a:ext uri="{FF2B5EF4-FFF2-40B4-BE49-F238E27FC236}">
                <a16:creationId xmlns:a16="http://schemas.microsoft.com/office/drawing/2014/main" id="{1687E4CE-0CFC-6DC0-6732-1EEBF3F8481B}"/>
              </a:ext>
            </a:extLst>
          </p:cNvPr>
          <p:cNvSpPr txBox="1"/>
          <p:nvPr/>
        </p:nvSpPr>
        <p:spPr>
          <a:xfrm>
            <a:off x="8714763" y="4758559"/>
            <a:ext cx="873868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 noProof="1">
                <a:solidFill>
                  <a:srgbClr val="0468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- 3,466Mt</a:t>
            </a:r>
          </a:p>
        </p:txBody>
      </p:sp>
      <p:grpSp>
        <p:nvGrpSpPr>
          <p:cNvPr id="30" name="Group 31">
            <a:extLst>
              <a:ext uri="{FF2B5EF4-FFF2-40B4-BE49-F238E27FC236}">
                <a16:creationId xmlns:a16="http://schemas.microsoft.com/office/drawing/2014/main" id="{4EF9DD9F-DF13-42C4-87B3-8A8BA9B60036}"/>
              </a:ext>
            </a:extLst>
          </p:cNvPr>
          <p:cNvGrpSpPr/>
          <p:nvPr/>
        </p:nvGrpSpPr>
        <p:grpSpPr>
          <a:xfrm>
            <a:off x="9836883" y="4280905"/>
            <a:ext cx="429768" cy="428244"/>
            <a:chOff x="0" y="0"/>
            <a:chExt cx="859536" cy="856488"/>
          </a:xfrm>
        </p:grpSpPr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7ECB874D-4BD8-EEBC-3173-B5D7D5E04BE2}"/>
                </a:ext>
              </a:extLst>
            </p:cNvPr>
            <p:cNvSpPr/>
            <p:nvPr/>
          </p:nvSpPr>
          <p:spPr>
            <a:xfrm>
              <a:off x="0" y="0"/>
              <a:ext cx="859536" cy="856488"/>
            </a:xfrm>
            <a:custGeom>
              <a:avLst/>
              <a:gdLst/>
              <a:ahLst/>
              <a:cxnLst/>
              <a:rect l="l" t="t" r="r" b="b"/>
              <a:pathLst>
                <a:path w="859536" h="856488">
                  <a:moveTo>
                    <a:pt x="0" y="0"/>
                  </a:moveTo>
                  <a:lnTo>
                    <a:pt x="859536" y="0"/>
                  </a:lnTo>
                  <a:lnTo>
                    <a:pt x="859536" y="856488"/>
                  </a:lnTo>
                  <a:lnTo>
                    <a:pt x="0" y="856488"/>
                  </a:lnTo>
                  <a:close/>
                </a:path>
              </a:pathLst>
            </a:custGeom>
            <a:blipFill>
              <a:blip r:embed="rId19"/>
              <a:stretch>
                <a:fillRect t="-177" b="-177"/>
              </a:stretch>
            </a:blipFill>
          </p:spPr>
          <p:txBody>
            <a:bodyPr/>
            <a:lstStyle/>
            <a:p>
              <a:endParaRPr lang="en-US" sz="1200" noProof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id="{F0983448-367A-03F8-940F-401C1836D286}"/>
              </a:ext>
            </a:extLst>
          </p:cNvPr>
          <p:cNvGrpSpPr/>
          <p:nvPr/>
        </p:nvGrpSpPr>
        <p:grpSpPr>
          <a:xfrm>
            <a:off x="9836883" y="4707072"/>
            <a:ext cx="385572" cy="385572"/>
            <a:chOff x="0" y="0"/>
            <a:chExt cx="771144" cy="771144"/>
          </a:xfrm>
        </p:grpSpPr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22C563AA-9BA9-0351-C5A0-BE97051D9EAF}"/>
                </a:ext>
              </a:extLst>
            </p:cNvPr>
            <p:cNvSpPr/>
            <p:nvPr/>
          </p:nvSpPr>
          <p:spPr>
            <a:xfrm>
              <a:off x="0" y="0"/>
              <a:ext cx="771144" cy="771144"/>
            </a:xfrm>
            <a:custGeom>
              <a:avLst/>
              <a:gdLst/>
              <a:ahLst/>
              <a:cxnLst/>
              <a:rect l="l" t="t" r="r" b="b"/>
              <a:pathLst>
                <a:path w="771144" h="771144">
                  <a:moveTo>
                    <a:pt x="0" y="0"/>
                  </a:moveTo>
                  <a:lnTo>
                    <a:pt x="771144" y="0"/>
                  </a:lnTo>
                  <a:lnTo>
                    <a:pt x="771144" y="771144"/>
                  </a:lnTo>
                  <a:lnTo>
                    <a:pt x="0" y="771144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 sz="1200" noProof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4" name="TextBox 35">
            <a:extLst>
              <a:ext uri="{FF2B5EF4-FFF2-40B4-BE49-F238E27FC236}">
                <a16:creationId xmlns:a16="http://schemas.microsoft.com/office/drawing/2014/main" id="{3657F10F-DB51-A2D3-0FB4-948E2B086170}"/>
              </a:ext>
            </a:extLst>
          </p:cNvPr>
          <p:cNvSpPr txBox="1"/>
          <p:nvPr/>
        </p:nvSpPr>
        <p:spPr>
          <a:xfrm>
            <a:off x="10470749" y="4027562"/>
            <a:ext cx="873868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 noProof="1">
                <a:solidFill>
                  <a:srgbClr val="0468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-1,313Mt</a:t>
            </a:r>
          </a:p>
        </p:txBody>
      </p:sp>
      <p:sp>
        <p:nvSpPr>
          <p:cNvPr id="35" name="TextBox 36">
            <a:extLst>
              <a:ext uri="{FF2B5EF4-FFF2-40B4-BE49-F238E27FC236}">
                <a16:creationId xmlns:a16="http://schemas.microsoft.com/office/drawing/2014/main" id="{9502345A-6EAF-CE0B-3D1E-03474062F696}"/>
              </a:ext>
            </a:extLst>
          </p:cNvPr>
          <p:cNvSpPr txBox="1"/>
          <p:nvPr/>
        </p:nvSpPr>
        <p:spPr>
          <a:xfrm>
            <a:off x="10470749" y="4402885"/>
            <a:ext cx="873868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 noProof="1">
                <a:solidFill>
                  <a:srgbClr val="0468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-1,066Mt</a:t>
            </a:r>
          </a:p>
        </p:txBody>
      </p:sp>
      <p:sp>
        <p:nvSpPr>
          <p:cNvPr id="36" name="TextBox 37">
            <a:extLst>
              <a:ext uri="{FF2B5EF4-FFF2-40B4-BE49-F238E27FC236}">
                <a16:creationId xmlns:a16="http://schemas.microsoft.com/office/drawing/2014/main" id="{BC3C963E-4E43-7C6E-47DC-8A2A65E9F65F}"/>
              </a:ext>
            </a:extLst>
          </p:cNvPr>
          <p:cNvSpPr txBox="1"/>
          <p:nvPr/>
        </p:nvSpPr>
        <p:spPr>
          <a:xfrm>
            <a:off x="10478282" y="4802910"/>
            <a:ext cx="866330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200" noProof="1">
                <a:solidFill>
                  <a:srgbClr val="0468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 (MS)"/>
              </a:rPr>
              <a:t>-844Mt </a:t>
            </a:r>
          </a:p>
        </p:txBody>
      </p:sp>
      <p:sp>
        <p:nvSpPr>
          <p:cNvPr id="18" name="object 66">
            <a:extLst>
              <a:ext uri="{FF2B5EF4-FFF2-40B4-BE49-F238E27FC236}">
                <a16:creationId xmlns:a16="http://schemas.microsoft.com/office/drawing/2014/main" id="{2BB7F200-2799-359A-36CA-470F5E6B7FBC}"/>
              </a:ext>
            </a:extLst>
          </p:cNvPr>
          <p:cNvSpPr/>
          <p:nvPr/>
        </p:nvSpPr>
        <p:spPr>
          <a:xfrm>
            <a:off x="9767281" y="3884003"/>
            <a:ext cx="457200" cy="4572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92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B217D-478F-4476-DC22-F63036FB2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6D4204-4281-4AB2-A2ED-AAEB7A352E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AA17E59-B48C-8F2B-F1F1-422D29777E85}"/>
              </a:ext>
            </a:extLst>
          </p:cNvPr>
          <p:cNvGrpSpPr/>
          <p:nvPr/>
        </p:nvGrpSpPr>
        <p:grpSpPr>
          <a:xfrm>
            <a:off x="0" y="223224"/>
            <a:ext cx="12192000" cy="6996283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70586B1-5582-D0FD-5478-92F8F746437B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049221A-4D70-3969-56F7-9E4B001682A5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18DF5FC-BB3E-B5CD-9166-A958C72A4971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919212E-6272-EA1E-63C9-ED8F1EFFF54E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E20498E-4B96-4C13-85C7-A4F5C5CB4529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F0310A0F-ADB4-5120-8F33-23223E473C89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D9E9DBA-CF53-04C1-2FF0-B11E52139E1E}"/>
              </a:ext>
            </a:extLst>
          </p:cNvPr>
          <p:cNvSpPr txBox="1"/>
          <p:nvPr/>
        </p:nvSpPr>
        <p:spPr>
          <a:xfrm>
            <a:off x="248797" y="406301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ҮТХН 3.0 ЗОРИЛТ</a:t>
            </a:r>
            <a:r>
              <a:rPr lang="en-US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Нөхцөлт бус + Нөхцөлт арга хэмжээ + Шингээлт</a:t>
            </a:r>
            <a:endParaRPr lang="en-US" sz="2400" b="1" i="0" kern="1200" noProof="1">
              <a:solidFill>
                <a:schemeClr val="bg2">
                  <a:lumMod val="1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21F01CA-87C0-30E7-AFCD-74CF6E0673C7}"/>
              </a:ext>
            </a:extLst>
          </p:cNvPr>
          <p:cNvSpPr/>
          <p:nvPr/>
        </p:nvSpPr>
        <p:spPr>
          <a:xfrm>
            <a:off x="6716055" y="2601227"/>
            <a:ext cx="5178690" cy="1137890"/>
          </a:xfrm>
          <a:prstGeom prst="roundRect">
            <a:avLst/>
          </a:prstGeom>
          <a:solidFill>
            <a:srgbClr val="024F69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4310C-DF8C-2D42-CFB4-62F965A06360}"/>
              </a:ext>
            </a:extLst>
          </p:cNvPr>
          <p:cNvSpPr txBox="1"/>
          <p:nvPr/>
        </p:nvSpPr>
        <p:spPr>
          <a:xfrm>
            <a:off x="6621012" y="2723412"/>
            <a:ext cx="54078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1400" b="1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Хүлэмжийн хийн ялгарлын нийт бууралт</a:t>
            </a:r>
          </a:p>
          <a:p>
            <a:pPr algn="ctr"/>
            <a:r>
              <a:rPr lang="mn-MN" sz="1400" b="1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(Нөхцөлт бус + Шингээлт + Нөхцөлт арга хэмжээ)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E05E15B-0845-8CAD-E0EF-46C038986CDC}"/>
              </a:ext>
            </a:extLst>
          </p:cNvPr>
          <p:cNvSpPr/>
          <p:nvPr/>
        </p:nvSpPr>
        <p:spPr>
          <a:xfrm>
            <a:off x="6696509" y="3866674"/>
            <a:ext cx="5178690" cy="84521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4202BD-5202-7987-0D46-B7068A7D4C85}"/>
              </a:ext>
            </a:extLst>
          </p:cNvPr>
          <p:cNvSpPr txBox="1"/>
          <p:nvPr/>
        </p:nvSpPr>
        <p:spPr>
          <a:xfrm>
            <a:off x="6601466" y="3924982"/>
            <a:ext cx="5407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1400" b="1">
                <a:solidFill>
                  <a:srgbClr val="072D5E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Хүлэмжийн хийн ялгарлын нийт бууралт (нөхцөлт бус)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B3497E-74CF-8808-6E36-2BD64C85268F}"/>
              </a:ext>
            </a:extLst>
          </p:cNvPr>
          <p:cNvSpPr txBox="1"/>
          <p:nvPr/>
        </p:nvSpPr>
        <p:spPr>
          <a:xfrm>
            <a:off x="7468260" y="4272305"/>
            <a:ext cx="37688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– 24,7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35</a:t>
            </a:r>
            <a:r>
              <a:rPr lang="en-US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.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5</a:t>
            </a:r>
            <a:r>
              <a:rPr lang="en-US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мян. тн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 CO</a:t>
            </a:r>
            <a:r>
              <a:rPr lang="en-GB" sz="1600" b="1" baseline="-25000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2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-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экв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.</a:t>
            </a:r>
            <a:endParaRPr lang="mn-MN" sz="1600">
              <a:solidFill>
                <a:srgbClr val="072D5E"/>
              </a:solidFill>
              <a:latin typeface="Roboto" pitchFamily="2" charset="0"/>
              <a:ea typeface="Roboto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A8AA847-EF9A-76C4-C66B-B9AE8326EABA}"/>
              </a:ext>
            </a:extLst>
          </p:cNvPr>
          <p:cNvSpPr/>
          <p:nvPr/>
        </p:nvSpPr>
        <p:spPr>
          <a:xfrm>
            <a:off x="6716055" y="4830710"/>
            <a:ext cx="5178690" cy="8540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7BBE3E-EC9E-B4E7-8D2D-FA88B9A2AAD0}"/>
              </a:ext>
            </a:extLst>
          </p:cNvPr>
          <p:cNvSpPr txBox="1"/>
          <p:nvPr/>
        </p:nvSpPr>
        <p:spPr>
          <a:xfrm>
            <a:off x="6752371" y="4889018"/>
            <a:ext cx="5106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1400" b="1">
                <a:solidFill>
                  <a:srgbClr val="072D5E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Шингээлтийн нэмэгдэлт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DEB3C6-7190-DF87-D506-BCE79EB18289}"/>
              </a:ext>
            </a:extLst>
          </p:cNvPr>
          <p:cNvSpPr txBox="1"/>
          <p:nvPr/>
        </p:nvSpPr>
        <p:spPr>
          <a:xfrm>
            <a:off x="7595751" y="5231133"/>
            <a:ext cx="3559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–</a:t>
            </a:r>
            <a:r>
              <a:rPr lang="en-US" sz="1600" b="1">
                <a:solidFill>
                  <a:srgbClr val="00206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n-US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3,285.2 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мян. тн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 CO</a:t>
            </a:r>
            <a:r>
              <a:rPr lang="en-GB" sz="1600" b="1" baseline="-25000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2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-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экв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.</a:t>
            </a:r>
            <a:endParaRPr lang="mn-MN" sz="1600">
              <a:solidFill>
                <a:srgbClr val="072D5E"/>
              </a:solidFill>
              <a:latin typeface="Roboto" pitchFamily="2" charset="0"/>
              <a:ea typeface="Roboto" pitchFamily="2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40B09D-1490-D703-0C27-01653CB5E389}"/>
              </a:ext>
            </a:extLst>
          </p:cNvPr>
          <p:cNvSpPr txBox="1"/>
          <p:nvPr/>
        </p:nvSpPr>
        <p:spPr>
          <a:xfrm>
            <a:off x="7545087" y="3234343"/>
            <a:ext cx="3559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1600" b="1">
                <a:solidFill>
                  <a:srgbClr val="94D351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– 31,878.1 мян. тн </a:t>
            </a:r>
            <a:r>
              <a:rPr lang="en-US" sz="1600" b="1">
                <a:solidFill>
                  <a:srgbClr val="94D351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CO2-</a:t>
            </a:r>
            <a:r>
              <a:rPr lang="mn-MN" sz="1600" b="1">
                <a:solidFill>
                  <a:srgbClr val="94D351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экв.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36A31FF-B029-F154-B07F-1AE7DE60EC39}"/>
              </a:ext>
            </a:extLst>
          </p:cNvPr>
          <p:cNvSpPr/>
          <p:nvPr/>
        </p:nvSpPr>
        <p:spPr>
          <a:xfrm>
            <a:off x="7906944" y="4256818"/>
            <a:ext cx="2857501" cy="380684"/>
          </a:xfrm>
          <a:prstGeom prst="roundRect">
            <a:avLst>
              <a:gd name="adj" fmla="val 33548"/>
            </a:avLst>
          </a:prstGeom>
          <a:noFill/>
          <a:ln w="12700">
            <a:solidFill>
              <a:srgbClr val="072D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9DC2185-7368-9C10-BAA9-A83610FFDF6F}"/>
              </a:ext>
            </a:extLst>
          </p:cNvPr>
          <p:cNvSpPr/>
          <p:nvPr/>
        </p:nvSpPr>
        <p:spPr>
          <a:xfrm>
            <a:off x="7906944" y="5226099"/>
            <a:ext cx="2857501" cy="338555"/>
          </a:xfrm>
          <a:prstGeom prst="roundRect">
            <a:avLst>
              <a:gd name="adj" fmla="val 33548"/>
            </a:avLst>
          </a:prstGeom>
          <a:noFill/>
          <a:ln w="12700">
            <a:solidFill>
              <a:srgbClr val="072D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aphicFrame>
        <p:nvGraphicFramePr>
          <p:cNvPr id="28" name="Chart 9">
            <a:extLst>
              <a:ext uri="{FF2B5EF4-FFF2-40B4-BE49-F238E27FC236}">
                <a16:creationId xmlns:a16="http://schemas.microsoft.com/office/drawing/2014/main" id="{7CBB967D-74EA-9C54-BC0C-876BED0BAF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86431"/>
              </p:ext>
            </p:extLst>
          </p:nvPr>
        </p:nvGraphicFramePr>
        <p:xfrm>
          <a:off x="6849752" y="1374077"/>
          <a:ext cx="1203031" cy="1117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87DE57BA-39EA-5CD1-E838-1890ECCAD584}"/>
              </a:ext>
            </a:extLst>
          </p:cNvPr>
          <p:cNvSpPr txBox="1"/>
          <p:nvPr/>
        </p:nvSpPr>
        <p:spPr>
          <a:xfrm>
            <a:off x="6991929" y="1732849"/>
            <a:ext cx="9443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>
                <a:solidFill>
                  <a:srgbClr val="E97132"/>
                </a:solidFill>
                <a:cs typeface="Arial" pitchFamily="34" charset="0"/>
              </a:rPr>
              <a:t>52.8%</a:t>
            </a:r>
            <a:endParaRPr lang="ko-KR" altLang="en-US" sz="2000" b="1">
              <a:solidFill>
                <a:srgbClr val="E97132"/>
              </a:solidFill>
              <a:cs typeface="Arial" pitchFamily="34" charset="0"/>
            </a:endParaRP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35B6CC64-59C1-5FDF-6472-356885E100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2816413"/>
              </p:ext>
            </p:extLst>
          </p:nvPr>
        </p:nvGraphicFramePr>
        <p:xfrm>
          <a:off x="287381" y="1683389"/>
          <a:ext cx="6274993" cy="4728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7087041-B4E2-D2A8-5EA4-A9CD7AC495AD}"/>
              </a:ext>
            </a:extLst>
          </p:cNvPr>
          <p:cNvSpPr/>
          <p:nvPr/>
        </p:nvSpPr>
        <p:spPr>
          <a:xfrm>
            <a:off x="6723528" y="5794253"/>
            <a:ext cx="5178690" cy="8540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8BE371-E9BA-0131-3C6B-DE6F6B5B38A4}"/>
              </a:ext>
            </a:extLst>
          </p:cNvPr>
          <p:cNvSpPr txBox="1"/>
          <p:nvPr/>
        </p:nvSpPr>
        <p:spPr>
          <a:xfrm>
            <a:off x="6759844" y="5852561"/>
            <a:ext cx="5106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n-MN" sz="1400" b="1">
                <a:solidFill>
                  <a:srgbClr val="072D5E"/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Хүлэмжийн хийн ялгарлын нийт бууралт (нөхцөлт)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B032AF-BBE7-2F9E-53F1-90DE9D195A49}"/>
              </a:ext>
            </a:extLst>
          </p:cNvPr>
          <p:cNvSpPr txBox="1"/>
          <p:nvPr/>
        </p:nvSpPr>
        <p:spPr>
          <a:xfrm>
            <a:off x="7603224" y="6194676"/>
            <a:ext cx="3559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– 3,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942</a:t>
            </a:r>
            <a:r>
              <a:rPr lang="en-US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.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1</a:t>
            </a:r>
            <a:r>
              <a:rPr lang="en-US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мян тн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 CO</a:t>
            </a:r>
            <a:r>
              <a:rPr lang="en-GB" sz="1600" b="1" baseline="-25000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2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-</a:t>
            </a:r>
            <a:r>
              <a:rPr lang="mn-MN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экв</a:t>
            </a:r>
            <a:r>
              <a:rPr lang="en-GB" sz="1600" b="1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.</a:t>
            </a:r>
            <a:endParaRPr lang="mn-MN" sz="1600">
              <a:solidFill>
                <a:srgbClr val="072D5E"/>
              </a:solidFill>
              <a:latin typeface="Roboto" pitchFamily="2" charset="0"/>
              <a:ea typeface="Roboto" pitchFamily="2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3F502F-8B41-ED95-0452-91A8B70FB1F8}"/>
              </a:ext>
            </a:extLst>
          </p:cNvPr>
          <p:cNvSpPr/>
          <p:nvPr/>
        </p:nvSpPr>
        <p:spPr>
          <a:xfrm>
            <a:off x="7914417" y="6189642"/>
            <a:ext cx="2857501" cy="338555"/>
          </a:xfrm>
          <a:prstGeom prst="roundRect">
            <a:avLst>
              <a:gd name="adj" fmla="val 33548"/>
            </a:avLst>
          </a:prstGeom>
          <a:noFill/>
          <a:ln w="12700">
            <a:solidFill>
              <a:srgbClr val="072D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F2037F1-5276-DDCA-9E67-A3B436876AA5}"/>
              </a:ext>
            </a:extLst>
          </p:cNvPr>
          <p:cNvSpPr/>
          <p:nvPr/>
        </p:nvSpPr>
        <p:spPr>
          <a:xfrm>
            <a:off x="6693261" y="4052206"/>
            <a:ext cx="812823" cy="701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0" name="Group 32">
            <a:extLst>
              <a:ext uri="{FF2B5EF4-FFF2-40B4-BE49-F238E27FC236}">
                <a16:creationId xmlns:a16="http://schemas.microsoft.com/office/drawing/2014/main" id="{2A4B443D-BFB9-186F-C0A8-046D0B42D802}"/>
              </a:ext>
            </a:extLst>
          </p:cNvPr>
          <p:cNvGrpSpPr/>
          <p:nvPr/>
        </p:nvGrpSpPr>
        <p:grpSpPr>
          <a:xfrm>
            <a:off x="7141946" y="6119884"/>
            <a:ext cx="794315" cy="408313"/>
            <a:chOff x="-1934" y="-270556"/>
            <a:chExt cx="1888664" cy="1040778"/>
          </a:xfrm>
        </p:grpSpPr>
        <p:sp>
          <p:nvSpPr>
            <p:cNvPr id="51" name="Freeform 33">
              <a:extLst>
                <a:ext uri="{FF2B5EF4-FFF2-40B4-BE49-F238E27FC236}">
                  <a16:creationId xmlns:a16="http://schemas.microsoft.com/office/drawing/2014/main" id="{9AC26376-7BE4-03F7-7905-B49E502DEDC7}"/>
                </a:ext>
              </a:extLst>
            </p:cNvPr>
            <p:cNvSpPr/>
            <p:nvPr/>
          </p:nvSpPr>
          <p:spPr>
            <a:xfrm>
              <a:off x="-1934" y="-270556"/>
              <a:ext cx="1888664" cy="800220"/>
            </a:xfrm>
            <a:custGeom>
              <a:avLst/>
              <a:gdLst/>
              <a:ahLst/>
              <a:cxnLst/>
              <a:rect l="l" t="t" r="r" b="b"/>
              <a:pathLst>
                <a:path w="1888664" h="800220">
                  <a:moveTo>
                    <a:pt x="0" y="0"/>
                  </a:moveTo>
                  <a:lnTo>
                    <a:pt x="1888664" y="0"/>
                  </a:lnTo>
                  <a:lnTo>
                    <a:pt x="1888664" y="800220"/>
                  </a:lnTo>
                  <a:lnTo>
                    <a:pt x="0" y="80022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4361" r="-4361"/>
              </a:stretch>
            </a:blipFill>
          </p:spPr>
          <p:txBody>
            <a:bodyPr/>
            <a:lstStyle/>
            <a:p>
              <a:endParaRPr lang="en-US" sz="160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55" name="TextBox 34">
              <a:extLst>
                <a:ext uri="{FF2B5EF4-FFF2-40B4-BE49-F238E27FC236}">
                  <a16:creationId xmlns:a16="http://schemas.microsoft.com/office/drawing/2014/main" id="{F0FE9CD6-4F47-E1A5-6EB6-B9EB2CEFBF98}"/>
                </a:ext>
              </a:extLst>
            </p:cNvPr>
            <p:cNvSpPr txBox="1"/>
            <p:nvPr/>
          </p:nvSpPr>
          <p:spPr>
            <a:xfrm>
              <a:off x="89122" y="-49042"/>
              <a:ext cx="1797608" cy="81926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1600" b="1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Arial Bold"/>
                </a:rPr>
                <a:t>52.8%</a:t>
              </a:r>
            </a:p>
          </p:txBody>
        </p:sp>
      </p:grpSp>
      <p:grpSp>
        <p:nvGrpSpPr>
          <p:cNvPr id="56" name="Group 44">
            <a:extLst>
              <a:ext uri="{FF2B5EF4-FFF2-40B4-BE49-F238E27FC236}">
                <a16:creationId xmlns:a16="http://schemas.microsoft.com/office/drawing/2014/main" id="{615DDFBD-A784-0CF0-4D51-065445690863}"/>
              </a:ext>
            </a:extLst>
          </p:cNvPr>
          <p:cNvGrpSpPr/>
          <p:nvPr/>
        </p:nvGrpSpPr>
        <p:grpSpPr>
          <a:xfrm>
            <a:off x="7177364" y="5176199"/>
            <a:ext cx="753831" cy="360858"/>
            <a:chOff x="0" y="0"/>
            <a:chExt cx="1823468" cy="931932"/>
          </a:xfrm>
        </p:grpSpPr>
        <p:sp>
          <p:nvSpPr>
            <p:cNvPr id="57" name="Freeform 45">
              <a:extLst>
                <a:ext uri="{FF2B5EF4-FFF2-40B4-BE49-F238E27FC236}">
                  <a16:creationId xmlns:a16="http://schemas.microsoft.com/office/drawing/2014/main" id="{D00E7709-9438-8270-8767-0C22DDE930FA}"/>
                </a:ext>
              </a:extLst>
            </p:cNvPr>
            <p:cNvSpPr/>
            <p:nvPr/>
          </p:nvSpPr>
          <p:spPr>
            <a:xfrm>
              <a:off x="0" y="0"/>
              <a:ext cx="1805164" cy="738664"/>
            </a:xfrm>
            <a:custGeom>
              <a:avLst/>
              <a:gdLst/>
              <a:ahLst/>
              <a:cxnLst/>
              <a:rect l="l" t="t" r="r" b="b"/>
              <a:pathLst>
                <a:path w="1805164" h="738664">
                  <a:moveTo>
                    <a:pt x="0" y="0"/>
                  </a:moveTo>
                  <a:lnTo>
                    <a:pt x="1805164" y="0"/>
                  </a:lnTo>
                  <a:lnTo>
                    <a:pt x="1805164" y="738664"/>
                  </a:lnTo>
                  <a:lnTo>
                    <a:pt x="0" y="738664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2501" r="-2501"/>
              </a:stretch>
            </a:blipFill>
          </p:spPr>
          <p:txBody>
            <a:bodyPr/>
            <a:lstStyle/>
            <a:p>
              <a:endParaRPr lang="en-US" sz="160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1" name="TextBox 46">
              <a:extLst>
                <a:ext uri="{FF2B5EF4-FFF2-40B4-BE49-F238E27FC236}">
                  <a16:creationId xmlns:a16="http://schemas.microsoft.com/office/drawing/2014/main" id="{0EAED29A-C1D6-3C16-8E99-18CF36A23C8F}"/>
                </a:ext>
              </a:extLst>
            </p:cNvPr>
            <p:cNvSpPr txBox="1"/>
            <p:nvPr/>
          </p:nvSpPr>
          <p:spPr>
            <a:xfrm>
              <a:off x="18302" y="183738"/>
              <a:ext cx="1805166" cy="74819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600" b="1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Roboto Bold"/>
                </a:rPr>
                <a:t>46.3%</a:t>
              </a:r>
            </a:p>
          </p:txBody>
        </p:sp>
      </p:grpSp>
      <p:sp>
        <p:nvSpPr>
          <p:cNvPr id="62" name="TextBox 46">
            <a:extLst>
              <a:ext uri="{FF2B5EF4-FFF2-40B4-BE49-F238E27FC236}">
                <a16:creationId xmlns:a16="http://schemas.microsoft.com/office/drawing/2014/main" id="{3CD3598F-D0DC-92D1-F9A2-AD663C8FE151}"/>
              </a:ext>
            </a:extLst>
          </p:cNvPr>
          <p:cNvSpPr txBox="1"/>
          <p:nvPr/>
        </p:nvSpPr>
        <p:spPr>
          <a:xfrm>
            <a:off x="7200019" y="4278713"/>
            <a:ext cx="746265" cy="289712"/>
          </a:xfrm>
          <a:prstGeom prst="rect">
            <a:avLst/>
          </a:prstGeom>
          <a:ln>
            <a:noFill/>
          </a:ln>
        </p:spPr>
        <p:txBody>
          <a:bodyPr lIns="0" tIns="0" rIns="0" bIns="0" rtlCol="0" anchor="ctr"/>
          <a:lstStyle/>
          <a:p>
            <a:pPr algn="ctr">
              <a:lnSpc>
                <a:spcPts val="2160"/>
              </a:lnSpc>
            </a:pPr>
            <a:r>
              <a:rPr lang="mn-MN" sz="16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Bold"/>
              </a:rPr>
              <a:t>30</a:t>
            </a:r>
            <a:r>
              <a:rPr lang="en-US" sz="16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Bold"/>
              </a:rPr>
              <a:t>.3%</a:t>
            </a:r>
          </a:p>
        </p:txBody>
      </p:sp>
    </p:spTree>
    <p:extLst>
      <p:ext uri="{BB962C8B-B14F-4D97-AF65-F5344CB8AC3E}">
        <p14:creationId xmlns:p14="http://schemas.microsoft.com/office/powerpoint/2010/main" val="167765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51403-3AB2-9590-58C8-BB1FAB6A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DAC4307-8D7C-2D50-4440-30F1ED85BD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49C7CB6-E04F-8D8D-7FCC-CE6F3B8BE913}"/>
              </a:ext>
            </a:extLst>
          </p:cNvPr>
          <p:cNvGrpSpPr/>
          <p:nvPr/>
        </p:nvGrpSpPr>
        <p:grpSpPr>
          <a:xfrm>
            <a:off x="0" y="223224"/>
            <a:ext cx="12192000" cy="6996283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10965E7-49E4-3190-CD69-4BEF31C8E871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90AD225-8F39-F150-188A-FCDB8B73F390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46DDF3D-D810-B222-2D91-E5C728F2C92F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4C2BEC5-8EFF-8709-9529-B1D771C4A7DE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0DD2488-9E51-CC73-1536-8454E1BB2088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172AC42E-46EA-CB57-E8F2-D9EA20E7D8F5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3064E8B-A6B2-239C-2E4B-00E343DDEF6F}"/>
              </a:ext>
            </a:extLst>
          </p:cNvPr>
          <p:cNvSpPr txBox="1"/>
          <p:nvPr/>
        </p:nvSpPr>
        <p:spPr>
          <a:xfrm>
            <a:off x="248797" y="406301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mn-MN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НҮҮРСТӨРӨГЧИЙН ЯЛГАРЛЫГ БУУРУУЛАХ АРГА ЗАМУУД</a:t>
            </a:r>
          </a:p>
        </p:txBody>
      </p:sp>
      <p:graphicFrame>
        <p:nvGraphicFramePr>
          <p:cNvPr id="10" name="Table 12">
            <a:extLst>
              <a:ext uri="{FF2B5EF4-FFF2-40B4-BE49-F238E27FC236}">
                <a16:creationId xmlns:a16="http://schemas.microsoft.com/office/drawing/2014/main" id="{CD58C8A9-1FB5-7B80-7D71-97252576E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460397"/>
              </p:ext>
            </p:extLst>
          </p:nvPr>
        </p:nvGraphicFramePr>
        <p:xfrm>
          <a:off x="354417" y="1668262"/>
          <a:ext cx="11483162" cy="472463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83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7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02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865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endParaRPr lang="en-US" sz="140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960" marR="60960" marT="60960" marB="6096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ШУУД</a:t>
                      </a:r>
                      <a:r>
                        <a:rPr lang="mn-MN" sz="1400" b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endParaRPr lang="en-US" sz="140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960" marR="60960" marT="60960" marB="6096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ШУУД БУС</a:t>
                      </a:r>
                      <a:endParaRPr lang="en-US" sz="140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960" marR="60960" marT="60960" marB="6096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79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1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Үндэсний түвшинд</a:t>
                      </a:r>
                      <a:endParaRPr lang="en-US" sz="14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960" marR="60960" marT="60960" marB="6096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Зохицуулалт: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Нүүрсний хэрэглээг үе шаттай бууруулах бодлого </a:t>
                      </a:r>
                      <a:endParaRPr lang="en-US" sz="14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Нийтийн дэд бүтэц:</a:t>
                      </a:r>
                      <a:r>
                        <a:rPr lang="en-US" sz="1400" b="1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Сэргээгдэх эрчим хүчний үйлдвэрлэл, нийтийн тээвэр, цахилгаан автомашины цэнэглэх станцууд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Төрийн өмчит компаниуд: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Нүүрстөрөгч багатай худалдан авалтын бодлого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Газар ашиглалт: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Ойжуулалт, уур амьсгалд ухаалаг хөдөө аж ахуй</a:t>
                      </a:r>
                    </a:p>
                  </a:txBody>
                  <a:tcPr marL="60960" marR="60960" marT="60960" marB="609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Төлөвлөлт ба засаглал:</a:t>
                      </a:r>
                      <a:r>
                        <a:rPr lang="en-US" sz="1400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ҮТХН (NDC), Урт хугацааны бага ялгаралттай хөгжлийн стратеги (LT-LEDS), салбарын замын зураг, үндэсний тооллого </a:t>
                      </a:r>
                      <a:endParaRPr lang="en-US" sz="14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Эдийн засаг ба зах зээлийн хэрэгсэл:</a:t>
                      </a:r>
                      <a:r>
                        <a:rPr lang="en-US" sz="1400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Нүүрстөрөгчийн зах зээл (Парисын хэлэлцээрийн 6 дугаар зүйл), нүүрстөрөгчийн татвар, ялгарлын худалдааны систем (ETS)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Санхүүгийн системийн хэрэгсэл:</a:t>
                      </a:r>
                      <a:r>
                        <a:rPr lang="en-US" sz="1400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Холимог санхүүжилтийн платформ (MDB, Ногоон уур амьсгалын сан), зээлийн баталгаа, хөнгөлөлттэй зээл</a:t>
                      </a:r>
                    </a:p>
                  </a:txBody>
                  <a:tcPr marL="60960" marR="60960" marT="60960" marB="609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79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1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Аж ахуйн нэгжийн түвшинд</a:t>
                      </a:r>
                      <a:endParaRPr lang="en-US" sz="14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960" marR="60960" marT="60960" marB="6096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Үйл ажиллагааны өөрчлөлт:</a:t>
                      </a:r>
                      <a:r>
                        <a:rPr lang="en-US" sz="1400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Эрчим хүчний үр ашгийг сайжруулах, сэргээгдэх эрчим хүч, тээврийн хэрэгсэл болон дулааны шилжилт, түлш солих </a:t>
                      </a:r>
                      <a:endParaRPr lang="en-US" sz="14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Үйлдвэрлэл ба бүтээгдэхүүний өөрчлөлт: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Нүүрстөрөгч багатай материал, үйлдвэрлэлийн процессыг шинэчлэх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 Bold"/>
                        </a:rPr>
                        <a:t>Хөрөнгө оруулалтын шийдвэр:</a:t>
                      </a:r>
                      <a:r>
                        <a:rPr lang="en-US" sz="1400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 (MS)"/>
                        </a:rPr>
                        <a:t>Нүүрстөрөгч их ялгаруулдаг хөрөнгийг хугацаанаас өмнө ашиглалтаас гаргах, бага ялгаралттай технологид хөрөнгө оруулалт хийх</a:t>
                      </a:r>
                    </a:p>
                  </a:txBody>
                  <a:tcPr marL="60960" marR="60960" marT="60960" marB="609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 Bold"/>
                        </a:rPr>
                        <a:t>Үнэ цэнийн сүлжээний оролцоо:</a:t>
                      </a:r>
                      <a:r>
                        <a:rPr lang="en-US" sz="1400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Нийлүүлэгчидтэй хамтран ажиллах, шаардлага тогтоох, нүүрстөрөгч багатай худалдан авалт </a:t>
                      </a:r>
                      <a:endParaRPr lang="en-US" sz="14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 Bold"/>
                        </a:rPr>
                        <a:t>Нөхөн олговор ба шингээлт:</a:t>
                      </a:r>
                      <a:r>
                        <a:rPr lang="en-US" sz="1400" u="none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lang="mn-MN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Карбон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кредит, нүүрстөрөгчийн зах зээлд оролцох (Парисын хэлэлцээрийн 6 дугаар зүйл), ETS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 Bold"/>
                        </a:rPr>
                        <a:t>Зах зээл ба санхүүгийн хэрэгсэл:</a:t>
                      </a:r>
                      <a:r>
                        <a:rPr lang="en-US" sz="1400" u="sng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</a:t>
                      </a:r>
                      <a:r>
                        <a:rPr lang="en-US" sz="1400" noProof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Дотоод нүүрстөрөгчийн үнэ тогтоох, ногоон бонд / тогтвортой байдлын зээл, цэвэр эрчим хүчний урт хугацааны PPA гэрээнүүд</a:t>
                      </a:r>
                    </a:p>
                  </a:txBody>
                  <a:tcPr marL="60960" marR="60960" marT="60960" marB="609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B2A0DE71-6AD7-6982-A723-25184739F359}"/>
              </a:ext>
            </a:extLst>
          </p:cNvPr>
          <p:cNvSpPr/>
          <p:nvPr/>
        </p:nvSpPr>
        <p:spPr>
          <a:xfrm>
            <a:off x="6039295" y="2551814"/>
            <a:ext cx="5899921" cy="70174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F6E029-0892-9CA0-9A0C-F2C41B1B576C}"/>
              </a:ext>
            </a:extLst>
          </p:cNvPr>
          <p:cNvSpPr/>
          <p:nvPr/>
        </p:nvSpPr>
        <p:spPr>
          <a:xfrm>
            <a:off x="6039295" y="4699592"/>
            <a:ext cx="5899920" cy="53267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30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8BAF1-597F-3531-F530-567558EF9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F4A218A-D863-74B7-D2DC-4CBDAD6735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015" r="-14706" b="-1510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5F18856-F053-5001-BDFA-9FBDE4AAE1CA}"/>
              </a:ext>
            </a:extLst>
          </p:cNvPr>
          <p:cNvGrpSpPr/>
          <p:nvPr/>
        </p:nvGrpSpPr>
        <p:grpSpPr>
          <a:xfrm>
            <a:off x="0" y="223224"/>
            <a:ext cx="12192000" cy="6996283"/>
            <a:chOff x="0" y="-38100"/>
            <a:chExt cx="4816593" cy="27474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6CC2A07-7485-FE11-BE49-A0ED06380E55}"/>
                </a:ext>
              </a:extLst>
            </p:cNvPr>
            <p:cNvSpPr/>
            <p:nvPr/>
          </p:nvSpPr>
          <p:spPr>
            <a:xfrm>
              <a:off x="1" y="-16180"/>
              <a:ext cx="4816592" cy="2584872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579">
                <a:alpha val="75686"/>
              </a:srgb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5A87D34-4605-5D86-D40D-E03536BA1768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399730C-7CE3-86AF-21B8-D258A6526587}"/>
              </a:ext>
            </a:extLst>
          </p:cNvPr>
          <p:cNvGrpSpPr/>
          <p:nvPr/>
        </p:nvGrpSpPr>
        <p:grpSpPr>
          <a:xfrm>
            <a:off x="0" y="0"/>
            <a:ext cx="12192000" cy="1239487"/>
            <a:chOff x="0" y="0"/>
            <a:chExt cx="4816593" cy="489674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71944F0-AA44-CC1C-F5EA-83476D919B85}"/>
                </a:ext>
              </a:extLst>
            </p:cNvPr>
            <p:cNvSpPr/>
            <p:nvPr/>
          </p:nvSpPr>
          <p:spPr>
            <a:xfrm>
              <a:off x="0" y="0"/>
              <a:ext cx="4816592" cy="489674"/>
            </a:xfrm>
            <a:custGeom>
              <a:avLst/>
              <a:gdLst/>
              <a:ahLst/>
              <a:cxnLst/>
              <a:rect l="l" t="t" r="r" b="b"/>
              <a:pathLst>
                <a:path w="4816592" h="489674">
                  <a:moveTo>
                    <a:pt x="0" y="0"/>
                  </a:moveTo>
                  <a:lnTo>
                    <a:pt x="4816592" y="0"/>
                  </a:lnTo>
                  <a:lnTo>
                    <a:pt x="4816592" y="489674"/>
                  </a:lnTo>
                  <a:lnTo>
                    <a:pt x="0" y="489674"/>
                  </a:lnTo>
                  <a:close/>
                </a:path>
              </a:pathLst>
            </a:custGeom>
            <a:solidFill>
              <a:srgbClr val="FEFFF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5882AE2-6083-ACFA-1E99-9578C3493FF2}"/>
                </a:ext>
              </a:extLst>
            </p:cNvPr>
            <p:cNvSpPr txBox="1"/>
            <p:nvPr/>
          </p:nvSpPr>
          <p:spPr>
            <a:xfrm>
              <a:off x="0" y="-38100"/>
              <a:ext cx="4816593" cy="527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3"/>
                </a:lnSpc>
              </a:pPr>
              <a:endParaRPr sz="1200"/>
            </a:p>
          </p:txBody>
        </p:sp>
      </p:grpSp>
      <p:sp>
        <p:nvSpPr>
          <p:cNvPr id="46" name="Freeform 46">
            <a:extLst>
              <a:ext uri="{FF2B5EF4-FFF2-40B4-BE49-F238E27FC236}">
                <a16:creationId xmlns:a16="http://schemas.microsoft.com/office/drawing/2014/main" id="{1E45303E-E373-83D2-DD54-48C161F30955}"/>
              </a:ext>
            </a:extLst>
          </p:cNvPr>
          <p:cNvSpPr/>
          <p:nvPr/>
        </p:nvSpPr>
        <p:spPr>
          <a:xfrm>
            <a:off x="10234103" y="189671"/>
            <a:ext cx="1715747" cy="905771"/>
          </a:xfrm>
          <a:custGeom>
            <a:avLst/>
            <a:gdLst/>
            <a:ahLst/>
            <a:cxnLst/>
            <a:rect l="l" t="t" r="r" b="b"/>
            <a:pathLst>
              <a:path w="2573621" h="1358657">
                <a:moveTo>
                  <a:pt x="0" y="0"/>
                </a:moveTo>
                <a:lnTo>
                  <a:pt x="2573621" y="0"/>
                </a:lnTo>
                <a:lnTo>
                  <a:pt x="2573621" y="1358658"/>
                </a:lnTo>
                <a:lnTo>
                  <a:pt x="0" y="1358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3D3CF58-E635-A0D7-5D57-4B8CF68C907B}"/>
              </a:ext>
            </a:extLst>
          </p:cNvPr>
          <p:cNvSpPr txBox="1"/>
          <p:nvPr/>
        </p:nvSpPr>
        <p:spPr>
          <a:xfrm>
            <a:off x="248797" y="406301"/>
            <a:ext cx="10171640" cy="618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b="1" i="0" kern="1200" noProof="1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КАРБОН ЗАХ ЗЭЭЛИЙН ТОВЧ ТОЙМ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736632-9813-8A5B-BE63-CC16481BD7FD}"/>
              </a:ext>
            </a:extLst>
          </p:cNvPr>
          <p:cNvGrpSpPr/>
          <p:nvPr/>
        </p:nvGrpSpPr>
        <p:grpSpPr>
          <a:xfrm>
            <a:off x="240792" y="2077236"/>
            <a:ext cx="6101131" cy="3601598"/>
            <a:chOff x="240792" y="1822052"/>
            <a:chExt cx="6101131" cy="360159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2C9DF40-9585-4918-F12B-DD92AD880167}"/>
                </a:ext>
              </a:extLst>
            </p:cNvPr>
            <p:cNvGrpSpPr/>
            <p:nvPr/>
          </p:nvGrpSpPr>
          <p:grpSpPr>
            <a:xfrm>
              <a:off x="240792" y="1822052"/>
              <a:ext cx="6101131" cy="3601598"/>
              <a:chOff x="0" y="0"/>
              <a:chExt cx="11814931" cy="6974548"/>
            </a:xfrm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id="{26B47B78-B746-7552-8D95-C2579E667D68}"/>
                  </a:ext>
                </a:extLst>
              </p:cNvPr>
              <p:cNvSpPr/>
              <p:nvPr/>
            </p:nvSpPr>
            <p:spPr>
              <a:xfrm>
                <a:off x="0" y="0"/>
                <a:ext cx="11814907" cy="6974586"/>
              </a:xfrm>
              <a:custGeom>
                <a:avLst/>
                <a:gdLst/>
                <a:ahLst/>
                <a:cxnLst/>
                <a:rect l="l" t="t" r="r" b="b"/>
                <a:pathLst>
                  <a:path w="11814907" h="6974586">
                    <a:moveTo>
                      <a:pt x="0" y="0"/>
                    </a:moveTo>
                    <a:lnTo>
                      <a:pt x="11814907" y="0"/>
                    </a:lnTo>
                    <a:lnTo>
                      <a:pt x="11814907" y="6974586"/>
                    </a:lnTo>
                    <a:lnTo>
                      <a:pt x="0" y="697458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1556" r="-1556"/>
                </a:stretch>
              </a:blipFill>
            </p:spPr>
            <p:txBody>
              <a:bodyPr/>
              <a:lstStyle/>
              <a:p>
                <a:endParaRPr lang="en-US" sz="1200"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5FC85357-060F-45FE-4077-2C6F461A7396}"/>
                </a:ext>
              </a:extLst>
            </p:cNvPr>
            <p:cNvGrpSpPr/>
            <p:nvPr/>
          </p:nvGrpSpPr>
          <p:grpSpPr>
            <a:xfrm>
              <a:off x="4720158" y="4441631"/>
              <a:ext cx="1621765" cy="421325"/>
              <a:chOff x="0" y="0"/>
              <a:chExt cx="3243529" cy="842650"/>
            </a:xfrm>
          </p:grpSpPr>
          <p:sp>
            <p:nvSpPr>
              <p:cNvPr id="21" name="Freeform 18">
                <a:extLst>
                  <a:ext uri="{FF2B5EF4-FFF2-40B4-BE49-F238E27FC236}">
                    <a16:creationId xmlns:a16="http://schemas.microsoft.com/office/drawing/2014/main" id="{CF292CAE-3918-0934-4FAD-1EB2BB9D2AD3}"/>
                  </a:ext>
                </a:extLst>
              </p:cNvPr>
              <p:cNvSpPr/>
              <p:nvPr/>
            </p:nvSpPr>
            <p:spPr>
              <a:xfrm>
                <a:off x="0" y="0"/>
                <a:ext cx="3243580" cy="842650"/>
              </a:xfrm>
              <a:custGeom>
                <a:avLst/>
                <a:gdLst/>
                <a:ahLst/>
                <a:cxnLst/>
                <a:rect l="l" t="t" r="r" b="b"/>
                <a:pathLst>
                  <a:path w="3243580" h="842650">
                    <a:moveTo>
                      <a:pt x="0" y="140463"/>
                    </a:moveTo>
                    <a:cubicBezTo>
                      <a:pt x="0" y="62865"/>
                      <a:pt x="62865" y="0"/>
                      <a:pt x="140462" y="0"/>
                    </a:cubicBezTo>
                    <a:lnTo>
                      <a:pt x="3103118" y="0"/>
                    </a:lnTo>
                    <a:cubicBezTo>
                      <a:pt x="3180715" y="0"/>
                      <a:pt x="3243580" y="62865"/>
                      <a:pt x="3243580" y="140463"/>
                    </a:cubicBezTo>
                    <a:lnTo>
                      <a:pt x="3243580" y="702187"/>
                    </a:lnTo>
                    <a:cubicBezTo>
                      <a:pt x="3243580" y="779785"/>
                      <a:pt x="3180715" y="842650"/>
                      <a:pt x="3103118" y="842650"/>
                    </a:cubicBezTo>
                    <a:lnTo>
                      <a:pt x="140462" y="842650"/>
                    </a:lnTo>
                    <a:cubicBezTo>
                      <a:pt x="62865" y="842650"/>
                      <a:pt x="0" y="779785"/>
                      <a:pt x="0" y="70218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2" name="TextBox 19">
                <a:extLst>
                  <a:ext uri="{FF2B5EF4-FFF2-40B4-BE49-F238E27FC236}">
                    <a16:creationId xmlns:a16="http://schemas.microsoft.com/office/drawing/2014/main" id="{758A0159-D6B3-86F3-243E-FB8A7A683619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3243529" cy="8521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680"/>
                  </a:lnSpc>
                </a:pPr>
                <a:r>
                  <a:rPr lang="en-US" sz="1400" b="1">
                    <a:solidFill>
                      <a:srgbClr val="4ABA46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Карбон </a:t>
                </a:r>
                <a:r>
                  <a:rPr lang="en-US" sz="1400" b="1" err="1">
                    <a:solidFill>
                      <a:srgbClr val="4ABA46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төслүүд</a:t>
                </a:r>
                <a:endParaRPr lang="en-US" sz="1400" b="1">
                  <a:solidFill>
                    <a:srgbClr val="4ABA46"/>
                  </a:solidFill>
                  <a:latin typeface="Arial Bold"/>
                  <a:ea typeface="Arial Bold"/>
                  <a:cs typeface="Arial Bold"/>
                  <a:sym typeface="Arial Bold"/>
                </a:endParaRPr>
              </a:p>
            </p:txBody>
          </p:sp>
        </p:grpSp>
        <p:grpSp>
          <p:nvGrpSpPr>
            <p:cNvPr id="18" name="Group 20">
              <a:extLst>
                <a:ext uri="{FF2B5EF4-FFF2-40B4-BE49-F238E27FC236}">
                  <a16:creationId xmlns:a16="http://schemas.microsoft.com/office/drawing/2014/main" id="{433DC626-84E3-4E3E-3960-C0D2685E5644}"/>
                </a:ext>
              </a:extLst>
            </p:cNvPr>
            <p:cNvGrpSpPr/>
            <p:nvPr/>
          </p:nvGrpSpPr>
          <p:grpSpPr>
            <a:xfrm>
              <a:off x="404673" y="4263329"/>
              <a:ext cx="1621765" cy="496304"/>
              <a:chOff x="0" y="0"/>
              <a:chExt cx="3243529" cy="992608"/>
            </a:xfrm>
          </p:grpSpPr>
          <p:sp>
            <p:nvSpPr>
              <p:cNvPr id="19" name="Freeform 21">
                <a:extLst>
                  <a:ext uri="{FF2B5EF4-FFF2-40B4-BE49-F238E27FC236}">
                    <a16:creationId xmlns:a16="http://schemas.microsoft.com/office/drawing/2014/main" id="{D313253D-4DAA-D7FF-CDC0-4647E7A66DE2}"/>
                  </a:ext>
                </a:extLst>
              </p:cNvPr>
              <p:cNvSpPr/>
              <p:nvPr/>
            </p:nvSpPr>
            <p:spPr>
              <a:xfrm>
                <a:off x="0" y="0"/>
                <a:ext cx="3243580" cy="992608"/>
              </a:xfrm>
              <a:custGeom>
                <a:avLst/>
                <a:gdLst/>
                <a:ahLst/>
                <a:cxnLst/>
                <a:rect l="l" t="t" r="r" b="b"/>
                <a:pathLst>
                  <a:path w="3243580" h="992608">
                    <a:moveTo>
                      <a:pt x="0" y="165460"/>
                    </a:moveTo>
                    <a:cubicBezTo>
                      <a:pt x="0" y="74053"/>
                      <a:pt x="62865" y="0"/>
                      <a:pt x="140462" y="0"/>
                    </a:cubicBezTo>
                    <a:lnTo>
                      <a:pt x="3103118" y="0"/>
                    </a:lnTo>
                    <a:cubicBezTo>
                      <a:pt x="3180715" y="0"/>
                      <a:pt x="3243580" y="74053"/>
                      <a:pt x="3243580" y="165460"/>
                    </a:cubicBezTo>
                    <a:lnTo>
                      <a:pt x="3243580" y="827149"/>
                    </a:lnTo>
                    <a:cubicBezTo>
                      <a:pt x="3243580" y="918555"/>
                      <a:pt x="3180715" y="992608"/>
                      <a:pt x="3103118" y="992608"/>
                    </a:cubicBezTo>
                    <a:lnTo>
                      <a:pt x="140462" y="992608"/>
                    </a:lnTo>
                    <a:cubicBezTo>
                      <a:pt x="62865" y="992608"/>
                      <a:pt x="0" y="918555"/>
                      <a:pt x="0" y="82714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0" name="TextBox 22">
                <a:extLst>
                  <a:ext uri="{FF2B5EF4-FFF2-40B4-BE49-F238E27FC236}">
                    <a16:creationId xmlns:a16="http://schemas.microsoft.com/office/drawing/2014/main" id="{3250DA77-5A91-FF82-4F03-D6A9333248EB}"/>
                  </a:ext>
                </a:extLst>
              </p:cNvPr>
              <p:cNvSpPr txBox="1"/>
              <p:nvPr/>
            </p:nvSpPr>
            <p:spPr>
              <a:xfrm>
                <a:off x="0" y="19050"/>
                <a:ext cx="3243529" cy="97355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67"/>
                  </a:lnSpc>
                </a:pPr>
                <a:r>
                  <a:rPr lang="en-US" sz="1267" b="1">
                    <a:solidFill>
                      <a:srgbClr val="181717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Карбон </a:t>
                </a:r>
                <a:r>
                  <a:rPr lang="en-US" sz="1267" b="1" err="1">
                    <a:solidFill>
                      <a:srgbClr val="181717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кредит</a:t>
                </a:r>
                <a:r>
                  <a:rPr lang="en-US" sz="1267" b="1">
                    <a:solidFill>
                      <a:srgbClr val="181717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 </a:t>
                </a:r>
                <a:r>
                  <a:rPr lang="en-US" sz="1267" b="1" err="1">
                    <a:solidFill>
                      <a:srgbClr val="181717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худалдан</a:t>
                </a:r>
                <a:r>
                  <a:rPr lang="en-US" sz="1267" b="1">
                    <a:solidFill>
                      <a:srgbClr val="181717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 </a:t>
                </a:r>
                <a:r>
                  <a:rPr lang="en-US" sz="1267" b="1" err="1">
                    <a:solidFill>
                      <a:srgbClr val="181717"/>
                    </a:solidFill>
                    <a:latin typeface="Arial Bold"/>
                    <a:ea typeface="Arial Bold"/>
                    <a:cs typeface="Arial Bold"/>
                    <a:sym typeface="Arial Bold"/>
                  </a:rPr>
                  <a:t>авагчид</a:t>
                </a:r>
                <a:endParaRPr lang="en-US" sz="1267" b="1">
                  <a:solidFill>
                    <a:srgbClr val="181717"/>
                  </a:solidFill>
                  <a:latin typeface="Arial Bold"/>
                  <a:ea typeface="Arial Bold"/>
                  <a:cs typeface="Arial Bold"/>
                  <a:sym typeface="Arial Bold"/>
                </a:endParaRPr>
              </a:p>
            </p:txBody>
          </p:sp>
        </p:grpSp>
      </p:grpSp>
      <p:sp>
        <p:nvSpPr>
          <p:cNvPr id="28" name="TextBox 25">
            <a:extLst>
              <a:ext uri="{FF2B5EF4-FFF2-40B4-BE49-F238E27FC236}">
                <a16:creationId xmlns:a16="http://schemas.microsoft.com/office/drawing/2014/main" id="{F9DA71D8-2537-8176-3763-188D1838C5AD}"/>
              </a:ext>
            </a:extLst>
          </p:cNvPr>
          <p:cNvSpPr txBox="1"/>
          <p:nvPr/>
        </p:nvSpPr>
        <p:spPr>
          <a:xfrm>
            <a:off x="6634122" y="2077236"/>
            <a:ext cx="5179178" cy="18334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0" rIns="0" bIns="0" rtlCol="0" anchor="ctr">
            <a:noAutofit/>
          </a:bodyPr>
          <a:lstStyle/>
          <a:p>
            <a:pPr marL="117475">
              <a:lnSpc>
                <a:spcPts val="1760"/>
              </a:lnSpc>
              <a:spcBef>
                <a:spcPts val="600"/>
              </a:spcBef>
              <a:spcAft>
                <a:spcPts val="600"/>
              </a:spcAft>
              <a:tabLst>
                <a:tab pos="4167188" algn="l"/>
                <a:tab pos="4284663" algn="l"/>
              </a:tabLst>
            </a:pPr>
            <a:r>
              <a:rPr lang="en-US" sz="1467" b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Карбон </a:t>
            </a:r>
            <a:r>
              <a:rPr lang="en-US" sz="1467" b="1" err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зах</a:t>
            </a:r>
            <a:r>
              <a:rPr lang="en-US" sz="1467" b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467" b="1" err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зээл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нь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цэвэр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эрчим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хүч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метан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бууруулалт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эрчим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хүчний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үр ашгийг нэмдүүлэх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ой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болон бэлчээр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хамгаалах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, нөхөн сэргээх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арга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хэмжээгээр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хүлэмжийн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хийн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ялгарлыг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бууруулах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шингээ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лтийг нэмэгдүүлэх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эсвэл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урьдчилан сэргийлэх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төслүүдээс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үүссэн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баталгаажсан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b="1" err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карбон</a:t>
            </a:r>
            <a:r>
              <a:rPr lang="en-US" sz="1467" b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467" b="1" err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кредитийг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арилжаалах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тогтолцоо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юм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  <p:sp>
        <p:nvSpPr>
          <p:cNvPr id="29" name="TextBox 26">
            <a:extLst>
              <a:ext uri="{FF2B5EF4-FFF2-40B4-BE49-F238E27FC236}">
                <a16:creationId xmlns:a16="http://schemas.microsoft.com/office/drawing/2014/main" id="{B907618E-42D5-326B-5D0B-9DB28532B4DA}"/>
              </a:ext>
            </a:extLst>
          </p:cNvPr>
          <p:cNvSpPr txBox="1"/>
          <p:nvPr/>
        </p:nvSpPr>
        <p:spPr>
          <a:xfrm>
            <a:off x="548608" y="5886254"/>
            <a:ext cx="4613034" cy="210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400" i="1" err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Кредитийг</a:t>
            </a:r>
            <a:r>
              <a:rPr lang="en-US" sz="1400" i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 1 </a:t>
            </a:r>
            <a:r>
              <a:rPr lang="en-US" sz="1400" i="1" err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тонн</a:t>
            </a:r>
            <a:r>
              <a:rPr lang="en-US" sz="1400" i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 CO₂-</a:t>
            </a:r>
            <a:r>
              <a:rPr lang="en-US" sz="1400" i="1" err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ийн</a:t>
            </a:r>
            <a:r>
              <a:rPr lang="en-US" sz="1400" i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 </a:t>
            </a:r>
            <a:r>
              <a:rPr lang="en-US" sz="1400" i="1" err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нэгжээр</a:t>
            </a:r>
            <a:r>
              <a:rPr lang="en-US" sz="1400" i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 </a:t>
            </a:r>
            <a:r>
              <a:rPr lang="en-US" sz="1400" i="1" err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арилжаалдаг</a:t>
            </a:r>
            <a:r>
              <a:rPr lang="en-US" sz="1400" i="1">
                <a:solidFill>
                  <a:schemeClr val="bg1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.</a:t>
            </a:r>
          </a:p>
        </p:txBody>
      </p:sp>
      <p:sp>
        <p:nvSpPr>
          <p:cNvPr id="34" name="TextBox 25">
            <a:extLst>
              <a:ext uri="{FF2B5EF4-FFF2-40B4-BE49-F238E27FC236}">
                <a16:creationId xmlns:a16="http://schemas.microsoft.com/office/drawing/2014/main" id="{9DC40044-EE39-806A-909C-2B62D7622484}"/>
              </a:ext>
            </a:extLst>
          </p:cNvPr>
          <p:cNvSpPr txBox="1"/>
          <p:nvPr/>
        </p:nvSpPr>
        <p:spPr>
          <a:xfrm>
            <a:off x="6634122" y="4104167"/>
            <a:ext cx="5179178" cy="15534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0" rIns="0" bIns="0" rtlCol="0" anchor="ctr">
            <a:noAutofit/>
          </a:bodyPr>
          <a:lstStyle/>
          <a:p>
            <a:pPr marL="117475">
              <a:lnSpc>
                <a:spcPts val="1760"/>
              </a:lnSpc>
            </a:pP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Баталгаажуулсны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дараа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b="1" err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карбон</a:t>
            </a:r>
            <a:r>
              <a:rPr lang="en-US" sz="1467" b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467" b="1" err="1">
                <a:solidFill>
                  <a:srgbClr val="0234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кредитийг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худалдан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авах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худалдах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эсвэл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хэрэглэх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(retire)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боломжтой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бөгөөд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ингэснээр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засгийн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газар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аж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ахуйн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нэгжүүд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болон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хувь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хүмүүс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уур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амьсгалын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зорилт</a:t>
            </a:r>
            <a:r>
              <a:rPr lang="mn-MN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доо хүрэхэд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дэмжлэг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1467" err="1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үзүүлдэг</a:t>
            </a:r>
            <a:r>
              <a:rPr lang="en-US" sz="1467">
                <a:solidFill>
                  <a:srgbClr val="023459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0021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EB0FE341B04143A255AA3C4483FD7E" ma:contentTypeVersion="13" ma:contentTypeDescription="Create a new document." ma:contentTypeScope="" ma:versionID="b11de3fbe1f4587b3da8efb4e4703b19">
  <xsd:schema xmlns:xsd="http://www.w3.org/2001/XMLSchema" xmlns:xs="http://www.w3.org/2001/XMLSchema" xmlns:p="http://schemas.microsoft.com/office/2006/metadata/properties" xmlns:ns2="ad90ee37-8850-421c-a438-c05abaf4eba9" xmlns:ns3="7f6dd19b-5199-44f1-9b43-b9e53a1c5bfa" targetNamespace="http://schemas.microsoft.com/office/2006/metadata/properties" ma:root="true" ma:fieldsID="9d4c6e0ced089f354d09ab6d8c123538" ns2:_="" ns3:_="">
    <xsd:import namespace="ad90ee37-8850-421c-a438-c05abaf4eba9"/>
    <xsd:import namespace="7f6dd19b-5199-44f1-9b43-b9e53a1c5b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0ee37-8850-421c-a438-c05abaf4eb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dd19b-5199-44f1-9b43-b9e53a1c5b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ab290f9-955b-4f8b-96ed-687000660404}" ma:internalName="TaxCatchAll" ma:showField="CatchAllData" ma:web="7f6dd19b-5199-44f1-9b43-b9e53a1c5b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6dd19b-5199-44f1-9b43-b9e53a1c5bfa" xsi:nil="true"/>
    <lcf76f155ced4ddcb4097134ff3c332f xmlns="ad90ee37-8850-421c-a438-c05abaf4eb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94FCDD8-D7C7-435A-AE25-56FA9642B9B0}">
  <ds:schemaRefs>
    <ds:schemaRef ds:uri="7f6dd19b-5199-44f1-9b43-b9e53a1c5bfa"/>
    <ds:schemaRef ds:uri="ad90ee37-8850-421c-a438-c05abaf4eba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741DC0A-1DCC-4F03-AFCC-17E26D6995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504553-3E3C-4767-9D24-7D5707FBF882}">
  <ds:schemaRefs>
    <ds:schemaRef ds:uri="7f6dd19b-5199-44f1-9b43-b9e53a1c5bfa"/>
    <ds:schemaRef ds:uri="ad90ee37-8850-421c-a438-c05abaf4eba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2369</Words>
  <Application>Microsoft Office PowerPoint</Application>
  <PresentationFormat>Widescreen</PresentationFormat>
  <Paragraphs>333</Paragraphs>
  <Slides>20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Aptos</vt:lpstr>
      <vt:lpstr>Arial</vt:lpstr>
      <vt:lpstr>Arial Bold</vt:lpstr>
      <vt:lpstr>Calibri</vt:lpstr>
      <vt:lpstr>Calibri (MS)</vt:lpstr>
      <vt:lpstr>Calibri (MS) Bold</vt:lpstr>
      <vt:lpstr>Calibri (MS) Italics</vt:lpstr>
      <vt:lpstr>Canva Sans</vt:lpstr>
      <vt:lpstr>Canva Sans Bold</vt:lpstr>
      <vt:lpstr>Roboto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ХОЁР ТАЛТ ХАМТЫН АЖИЛЛАГААНЫ ГЭРЭЭ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pragya mahendru</dc:creator>
  <cp:lastModifiedBy>Bulgantamir Khaltar</cp:lastModifiedBy>
  <cp:revision>2</cp:revision>
  <cp:lastPrinted>2026-08-05T05:56:05Z</cp:lastPrinted>
  <dcterms:created xsi:type="dcterms:W3CDTF">2020-05-07T16:23:44Z</dcterms:created>
  <dcterms:modified xsi:type="dcterms:W3CDTF">2026-08-13T05:58:09Z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f48c212f-6798-4e20-a56b-e8dbe132730e</vt:lpwstr>
  </property>
  <property fmtid="{D5CDD505-2E9C-101B-9397-08002B2CF9AE}" pid="3" name="ContentTypeId">
    <vt:lpwstr>0x010100B8EB0FE341B04143A255AA3C4483FD7E</vt:lpwstr>
  </property>
  <property fmtid="{D5CDD505-2E9C-101B-9397-08002B2CF9AE}" pid="4" name="MediaServiceImageTags">
    <vt:lpwstr/>
  </property>
</Properties>
</file>