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20"/>
  </p:notesMasterIdLst>
  <p:handoutMasterIdLst>
    <p:handoutMasterId r:id="rId21"/>
  </p:handoutMasterIdLst>
  <p:sldIdLst>
    <p:sldId id="256" r:id="rId6"/>
    <p:sldId id="257" r:id="rId7"/>
    <p:sldId id="332" r:id="rId8"/>
    <p:sldId id="352" r:id="rId9"/>
    <p:sldId id="338" r:id="rId10"/>
    <p:sldId id="263" r:id="rId11"/>
    <p:sldId id="280" r:id="rId12"/>
    <p:sldId id="345" r:id="rId13"/>
    <p:sldId id="346" r:id="rId14"/>
    <p:sldId id="258" r:id="rId15"/>
    <p:sldId id="261" r:id="rId16"/>
    <p:sldId id="347" r:id="rId17"/>
    <p:sldId id="351" r:id="rId18"/>
    <p:sldId id="279" r:id="rId1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F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90C375-C551-2447-88E8-3298EAA0EAC1}" type="doc">
      <dgm:prSet loTypeId="urn:microsoft.com/office/officeart/2009/layout/CircleArrowProcess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BD55156-AC63-F343-828A-4786CB284334}">
      <dgm:prSet phldrT="[Text]" custT="1"/>
      <dgm:spPr/>
      <dgm:t>
        <a:bodyPr/>
        <a:lstStyle/>
        <a:p>
          <a:r>
            <a:rPr lang="mn-MN" sz="1000" b="0" i="0" u="none" strike="noStrike" cap="none" dirty="0">
              <a:solidFill>
                <a:srgbClr val="009193"/>
              </a:solidFill>
              <a:latin typeface="Arial"/>
              <a:ea typeface="Arial"/>
              <a:cs typeface="Arial"/>
              <a:sym typeface="Arial"/>
            </a:rPr>
            <a:t>Санхүүжилт, хөрөнгө оруулалтыг дэмжих </a:t>
          </a:r>
          <a:endParaRPr lang="en-US" sz="1000" b="1" dirty="0">
            <a:solidFill>
              <a:srgbClr val="009193"/>
            </a:solidFill>
          </a:endParaRPr>
        </a:p>
      </dgm:t>
    </dgm:pt>
    <dgm:pt modelId="{FE4336EE-8424-9D40-8A4C-6854B32AD777}" type="parTrans" cxnId="{C47DFF68-6034-6146-9A13-994416872E41}">
      <dgm:prSet/>
      <dgm:spPr/>
      <dgm:t>
        <a:bodyPr/>
        <a:lstStyle/>
        <a:p>
          <a:endParaRPr lang="en-US" sz="1000" b="1"/>
        </a:p>
      </dgm:t>
    </dgm:pt>
    <dgm:pt modelId="{5468E5CF-4E6C-4E45-90ED-E57F5B79239C}" type="sibTrans" cxnId="{C47DFF68-6034-6146-9A13-994416872E41}">
      <dgm:prSet/>
      <dgm:spPr/>
      <dgm:t>
        <a:bodyPr/>
        <a:lstStyle/>
        <a:p>
          <a:endParaRPr lang="en-US" sz="1000" b="1"/>
        </a:p>
      </dgm:t>
    </dgm:pt>
    <dgm:pt modelId="{33AFCB8E-6EEE-8C4E-830E-3BAACE1DB3A0}">
      <dgm:prSet phldrT="[Text]" custT="1"/>
      <dgm:spPr/>
      <dgm:t>
        <a:bodyPr/>
        <a:lstStyle/>
        <a:p>
          <a:r>
            <a:rPr lang="mn-MN" sz="1000" b="0" i="0" u="none" strike="noStrike" cap="none" dirty="0">
              <a:solidFill>
                <a:srgbClr val="009193"/>
              </a:solidFill>
              <a:latin typeface="Arial"/>
              <a:ea typeface="Arial"/>
              <a:cs typeface="Arial"/>
              <a:sym typeface="Arial"/>
            </a:rPr>
            <a:t>Бодлогын уялдаа, нийцлийг сайжруулах</a:t>
          </a:r>
          <a:endParaRPr lang="en-US" sz="1000" b="1" dirty="0">
            <a:solidFill>
              <a:srgbClr val="009193"/>
            </a:solidFill>
          </a:endParaRPr>
        </a:p>
      </dgm:t>
    </dgm:pt>
    <dgm:pt modelId="{7FD77E70-3FB5-AA44-9B7C-866695DFF283}" type="parTrans" cxnId="{2CA2A69A-029E-0143-8CF3-9E6C33096027}">
      <dgm:prSet/>
      <dgm:spPr/>
      <dgm:t>
        <a:bodyPr/>
        <a:lstStyle/>
        <a:p>
          <a:endParaRPr lang="en-US" sz="1000" b="1"/>
        </a:p>
      </dgm:t>
    </dgm:pt>
    <dgm:pt modelId="{89C9A94B-B740-A341-BEF7-6869622D1C26}" type="sibTrans" cxnId="{2CA2A69A-029E-0143-8CF3-9E6C33096027}">
      <dgm:prSet/>
      <dgm:spPr/>
      <dgm:t>
        <a:bodyPr/>
        <a:lstStyle/>
        <a:p>
          <a:endParaRPr lang="en-US" sz="1000" b="1"/>
        </a:p>
      </dgm:t>
    </dgm:pt>
    <dgm:pt modelId="{7A78A16B-F81D-C44D-A20B-717342FACD9A}">
      <dgm:prSet custT="1"/>
      <dgm:spPr/>
      <dgm:t>
        <a:bodyPr/>
        <a:lstStyle/>
        <a:p>
          <a:r>
            <a:rPr lang="mn-MN" sz="1000" b="0" i="0" u="none" strike="noStrike" cap="none" dirty="0">
              <a:solidFill>
                <a:srgbClr val="009193"/>
              </a:solidFill>
              <a:latin typeface="Arial"/>
              <a:ea typeface="Arial"/>
              <a:cs typeface="Arial"/>
              <a:sym typeface="Arial"/>
            </a:rPr>
            <a:t>Хамтын ажиллагааг өргөжүүлэх</a:t>
          </a:r>
          <a:endParaRPr lang="en-US" sz="1000" b="1" dirty="0">
            <a:solidFill>
              <a:srgbClr val="009193"/>
            </a:solidFill>
          </a:endParaRPr>
        </a:p>
      </dgm:t>
    </dgm:pt>
    <dgm:pt modelId="{5FE94D92-1FC9-6B4D-BF5F-79A5CC223D8C}" type="parTrans" cxnId="{5432C353-46E0-674C-808F-5B2EE68E3323}">
      <dgm:prSet/>
      <dgm:spPr/>
      <dgm:t>
        <a:bodyPr/>
        <a:lstStyle/>
        <a:p>
          <a:endParaRPr lang="en-US" sz="1000" b="1"/>
        </a:p>
      </dgm:t>
    </dgm:pt>
    <dgm:pt modelId="{83D7C893-2F7A-0B4C-A615-E324A31CE548}" type="sibTrans" cxnId="{5432C353-46E0-674C-808F-5B2EE68E3323}">
      <dgm:prSet/>
      <dgm:spPr/>
      <dgm:t>
        <a:bodyPr/>
        <a:lstStyle/>
        <a:p>
          <a:endParaRPr lang="en-US" sz="1000" b="1"/>
        </a:p>
      </dgm:t>
    </dgm:pt>
    <dgm:pt modelId="{9DEA679E-78C4-184A-8567-5C044AEBB0BC}">
      <dgm:prSet custT="1"/>
      <dgm:spPr/>
      <dgm:t>
        <a:bodyPr/>
        <a:lstStyle/>
        <a:p>
          <a:r>
            <a:rPr lang="mn-MN" sz="1000" b="0" i="0" u="none" strike="noStrike" cap="none" dirty="0">
              <a:solidFill>
                <a:srgbClr val="009193"/>
              </a:solidFill>
              <a:latin typeface="Arial"/>
              <a:ea typeface="Arial"/>
              <a:cs typeface="Arial"/>
              <a:sym typeface="Arial"/>
            </a:rPr>
            <a:t>Хотын инновацыг дэмжих</a:t>
          </a:r>
          <a:endParaRPr lang="en-US" sz="1000" b="1" dirty="0">
            <a:solidFill>
              <a:srgbClr val="009193"/>
            </a:solidFill>
          </a:endParaRPr>
        </a:p>
      </dgm:t>
    </dgm:pt>
    <dgm:pt modelId="{FF740B30-157B-2C4A-82B7-092AA6401DC2}" type="parTrans" cxnId="{B1DCB34D-6623-B54F-B65F-F5483489C014}">
      <dgm:prSet/>
      <dgm:spPr/>
      <dgm:t>
        <a:bodyPr/>
        <a:lstStyle/>
        <a:p>
          <a:endParaRPr lang="en-US" sz="1000" b="1"/>
        </a:p>
      </dgm:t>
    </dgm:pt>
    <dgm:pt modelId="{5B31D147-6177-1147-B647-DDAFE4F4A765}" type="sibTrans" cxnId="{B1DCB34D-6623-B54F-B65F-F5483489C014}">
      <dgm:prSet/>
      <dgm:spPr/>
      <dgm:t>
        <a:bodyPr/>
        <a:lstStyle/>
        <a:p>
          <a:endParaRPr lang="en-US" sz="1000" b="1"/>
        </a:p>
      </dgm:t>
    </dgm:pt>
    <dgm:pt modelId="{52F0F27B-76FD-F842-83B8-91A8F75D7440}">
      <dgm:prSet custT="1"/>
      <dgm:spPr/>
      <dgm:t>
        <a:bodyPr/>
        <a:lstStyle/>
        <a:p>
          <a:r>
            <a:rPr lang="mn-MN" sz="1000" b="0" i="0" u="none" strike="noStrike" cap="none" dirty="0">
              <a:solidFill>
                <a:srgbClr val="009193"/>
              </a:solidFill>
              <a:latin typeface="Arial"/>
              <a:ea typeface="Arial"/>
              <a:cs typeface="Arial"/>
              <a:sym typeface="Arial"/>
            </a:rPr>
            <a:t>Чадавх, мэдлэгийн менежментийг бэхжүүлэх</a:t>
          </a:r>
          <a:endParaRPr lang="en-US" sz="1000" b="1" dirty="0">
            <a:solidFill>
              <a:srgbClr val="009193"/>
            </a:solidFill>
          </a:endParaRPr>
        </a:p>
      </dgm:t>
    </dgm:pt>
    <dgm:pt modelId="{1AE3A0AD-4CA0-2142-BB9B-63B44D99DB6C}" type="parTrans" cxnId="{334E7CA8-9BE7-2A44-9F65-340D3C7E5863}">
      <dgm:prSet/>
      <dgm:spPr/>
      <dgm:t>
        <a:bodyPr/>
        <a:lstStyle/>
        <a:p>
          <a:endParaRPr lang="en-US" sz="1000" b="1"/>
        </a:p>
      </dgm:t>
    </dgm:pt>
    <dgm:pt modelId="{1957EE7C-8D15-274C-8518-51A982018AAC}" type="sibTrans" cxnId="{334E7CA8-9BE7-2A44-9F65-340D3C7E5863}">
      <dgm:prSet/>
      <dgm:spPr/>
      <dgm:t>
        <a:bodyPr/>
        <a:lstStyle/>
        <a:p>
          <a:endParaRPr lang="en-US" sz="1000" b="1"/>
        </a:p>
      </dgm:t>
    </dgm:pt>
    <dgm:pt modelId="{B072B0F6-4532-8746-8572-E45EA69DFFBE}" type="pres">
      <dgm:prSet presAssocID="{4990C375-C551-2447-88E8-3298EAA0EAC1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0CDE3FBD-0EA8-824E-8870-616004BB83D6}" type="pres">
      <dgm:prSet presAssocID="{33AFCB8E-6EEE-8C4E-830E-3BAACE1DB3A0}" presName="Accent1" presStyleCnt="0"/>
      <dgm:spPr/>
    </dgm:pt>
    <dgm:pt modelId="{48CDC293-538C-974A-BF23-6DADEF4292D4}" type="pres">
      <dgm:prSet presAssocID="{33AFCB8E-6EEE-8C4E-830E-3BAACE1DB3A0}" presName="Accent" presStyleLbl="node1" presStyleIdx="0" presStyleCnt="5" custScaleY="106281" custLinFactNeighborX="226" custLinFactNeighborY="-8221"/>
      <dgm:spPr/>
    </dgm:pt>
    <dgm:pt modelId="{66871B4B-ADE9-1E42-9A3C-16ABDF692791}" type="pres">
      <dgm:prSet presAssocID="{33AFCB8E-6EEE-8C4E-830E-3BAACE1DB3A0}" presName="Parent1" presStyleLbl="revTx" presStyleIdx="0" presStyleCnt="5" custLinFactNeighborX="-2175" custLinFactNeighborY="-31045">
        <dgm:presLayoutVars>
          <dgm:chMax val="1"/>
          <dgm:chPref val="1"/>
          <dgm:bulletEnabled val="1"/>
        </dgm:presLayoutVars>
      </dgm:prSet>
      <dgm:spPr/>
    </dgm:pt>
    <dgm:pt modelId="{2B4480F7-3DFB-8D4D-8C39-CBF975CED48F}" type="pres">
      <dgm:prSet presAssocID="{EBD55156-AC63-F343-828A-4786CB284334}" presName="Accent2" presStyleCnt="0"/>
      <dgm:spPr/>
    </dgm:pt>
    <dgm:pt modelId="{C26BF2ED-70A7-2249-B5AD-08AA203B3F63}" type="pres">
      <dgm:prSet presAssocID="{EBD55156-AC63-F343-828A-4786CB284334}" presName="Accent" presStyleLbl="node1" presStyleIdx="1" presStyleCnt="5"/>
      <dgm:spPr/>
    </dgm:pt>
    <dgm:pt modelId="{0445B676-7764-774D-8E74-D641DB2075B7}" type="pres">
      <dgm:prSet presAssocID="{EBD55156-AC63-F343-828A-4786CB284334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</dgm:pt>
    <dgm:pt modelId="{FD1E8CE5-9A3E-3248-9583-24DEF34F0FF6}" type="pres">
      <dgm:prSet presAssocID="{9DEA679E-78C4-184A-8567-5C044AEBB0BC}" presName="Accent3" presStyleCnt="0"/>
      <dgm:spPr/>
    </dgm:pt>
    <dgm:pt modelId="{99C1DC75-33A0-4046-A999-158FF3BD9882}" type="pres">
      <dgm:prSet presAssocID="{9DEA679E-78C4-184A-8567-5C044AEBB0BC}" presName="Accent" presStyleLbl="node1" presStyleIdx="2" presStyleCnt="5"/>
      <dgm:spPr/>
    </dgm:pt>
    <dgm:pt modelId="{6F82DD9C-E975-F844-83B5-06346873D160}" type="pres">
      <dgm:prSet presAssocID="{9DEA679E-78C4-184A-8567-5C044AEBB0BC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</dgm:pt>
    <dgm:pt modelId="{0E41BD08-7E64-CC4C-A1D2-D8BFAE768132}" type="pres">
      <dgm:prSet presAssocID="{7A78A16B-F81D-C44D-A20B-717342FACD9A}" presName="Accent4" presStyleCnt="0"/>
      <dgm:spPr/>
    </dgm:pt>
    <dgm:pt modelId="{7C89C745-9AA3-6C4F-A9C9-4EB66D63891D}" type="pres">
      <dgm:prSet presAssocID="{7A78A16B-F81D-C44D-A20B-717342FACD9A}" presName="Accent" presStyleLbl="node1" presStyleIdx="3" presStyleCnt="5"/>
      <dgm:spPr/>
    </dgm:pt>
    <dgm:pt modelId="{1B843A7A-AD10-DA42-8061-42216EB03933}" type="pres">
      <dgm:prSet presAssocID="{7A78A16B-F81D-C44D-A20B-717342FACD9A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</dgm:pt>
    <dgm:pt modelId="{D93D609E-A22B-E747-95F8-036B121DD800}" type="pres">
      <dgm:prSet presAssocID="{52F0F27B-76FD-F842-83B8-91A8F75D7440}" presName="Accent5" presStyleCnt="0"/>
      <dgm:spPr/>
    </dgm:pt>
    <dgm:pt modelId="{A855892F-4995-DE4A-A9A3-F59B349D250E}" type="pres">
      <dgm:prSet presAssocID="{52F0F27B-76FD-F842-83B8-91A8F75D7440}" presName="Accent" presStyleLbl="node1" presStyleIdx="4" presStyleCnt="5" custScaleX="107263" custScaleY="110530"/>
      <dgm:spPr/>
    </dgm:pt>
    <dgm:pt modelId="{F8C026FA-72FD-6544-B2BD-72E8C8E5AC5B}" type="pres">
      <dgm:prSet presAssocID="{52F0F27B-76FD-F842-83B8-91A8F75D7440}" presName="Parent5" presStyleLbl="revTx" presStyleIdx="4" presStyleCnt="5" custScaleX="153481">
        <dgm:presLayoutVars>
          <dgm:chMax val="1"/>
          <dgm:chPref val="1"/>
          <dgm:bulletEnabled val="1"/>
        </dgm:presLayoutVars>
      </dgm:prSet>
      <dgm:spPr/>
    </dgm:pt>
  </dgm:ptLst>
  <dgm:cxnLst>
    <dgm:cxn modelId="{927A3934-30E2-2641-8265-BBF60C92A147}" type="presOf" srcId="{7A78A16B-F81D-C44D-A20B-717342FACD9A}" destId="{1B843A7A-AD10-DA42-8061-42216EB03933}" srcOrd="0" destOrd="0" presId="urn:microsoft.com/office/officeart/2009/layout/CircleArrowProcess"/>
    <dgm:cxn modelId="{236C7560-A02A-3746-9095-BCA5C4131BA7}" type="presOf" srcId="{EBD55156-AC63-F343-828A-4786CB284334}" destId="{0445B676-7764-774D-8E74-D641DB2075B7}" srcOrd="0" destOrd="0" presId="urn:microsoft.com/office/officeart/2009/layout/CircleArrowProcess"/>
    <dgm:cxn modelId="{C47DFF68-6034-6146-9A13-994416872E41}" srcId="{4990C375-C551-2447-88E8-3298EAA0EAC1}" destId="{EBD55156-AC63-F343-828A-4786CB284334}" srcOrd="1" destOrd="0" parTransId="{FE4336EE-8424-9D40-8A4C-6854B32AD777}" sibTransId="{5468E5CF-4E6C-4E45-90ED-E57F5B79239C}"/>
    <dgm:cxn modelId="{3AD5104B-54D3-9845-93FD-7A727C70A117}" type="presOf" srcId="{52F0F27B-76FD-F842-83B8-91A8F75D7440}" destId="{F8C026FA-72FD-6544-B2BD-72E8C8E5AC5B}" srcOrd="0" destOrd="0" presId="urn:microsoft.com/office/officeart/2009/layout/CircleArrowProcess"/>
    <dgm:cxn modelId="{B1DCB34D-6623-B54F-B65F-F5483489C014}" srcId="{4990C375-C551-2447-88E8-3298EAA0EAC1}" destId="{9DEA679E-78C4-184A-8567-5C044AEBB0BC}" srcOrd="2" destOrd="0" parTransId="{FF740B30-157B-2C4A-82B7-092AA6401DC2}" sibTransId="{5B31D147-6177-1147-B647-DDAFE4F4A765}"/>
    <dgm:cxn modelId="{5432C353-46E0-674C-808F-5B2EE68E3323}" srcId="{4990C375-C551-2447-88E8-3298EAA0EAC1}" destId="{7A78A16B-F81D-C44D-A20B-717342FACD9A}" srcOrd="3" destOrd="0" parTransId="{5FE94D92-1FC9-6B4D-BF5F-79A5CC223D8C}" sibTransId="{83D7C893-2F7A-0B4C-A615-E324A31CE548}"/>
    <dgm:cxn modelId="{B653725A-18CF-C84D-8633-23FD7C31AC42}" type="presOf" srcId="{33AFCB8E-6EEE-8C4E-830E-3BAACE1DB3A0}" destId="{66871B4B-ADE9-1E42-9A3C-16ABDF692791}" srcOrd="0" destOrd="0" presId="urn:microsoft.com/office/officeart/2009/layout/CircleArrowProcess"/>
    <dgm:cxn modelId="{2CA2A69A-029E-0143-8CF3-9E6C33096027}" srcId="{4990C375-C551-2447-88E8-3298EAA0EAC1}" destId="{33AFCB8E-6EEE-8C4E-830E-3BAACE1DB3A0}" srcOrd="0" destOrd="0" parTransId="{7FD77E70-3FB5-AA44-9B7C-866695DFF283}" sibTransId="{89C9A94B-B740-A341-BEF7-6869622D1C26}"/>
    <dgm:cxn modelId="{334E7CA8-9BE7-2A44-9F65-340D3C7E5863}" srcId="{4990C375-C551-2447-88E8-3298EAA0EAC1}" destId="{52F0F27B-76FD-F842-83B8-91A8F75D7440}" srcOrd="4" destOrd="0" parTransId="{1AE3A0AD-4CA0-2142-BB9B-63B44D99DB6C}" sibTransId="{1957EE7C-8D15-274C-8518-51A982018AAC}"/>
    <dgm:cxn modelId="{60E209CD-EB91-484E-8E6B-068A8CBF425D}" type="presOf" srcId="{4990C375-C551-2447-88E8-3298EAA0EAC1}" destId="{B072B0F6-4532-8746-8572-E45EA69DFFBE}" srcOrd="0" destOrd="0" presId="urn:microsoft.com/office/officeart/2009/layout/CircleArrowProcess"/>
    <dgm:cxn modelId="{0C7A1CDC-F0B9-9044-B39E-35014CCF1552}" type="presOf" srcId="{9DEA679E-78C4-184A-8567-5C044AEBB0BC}" destId="{6F82DD9C-E975-F844-83B5-06346873D160}" srcOrd="0" destOrd="0" presId="urn:microsoft.com/office/officeart/2009/layout/CircleArrowProcess"/>
    <dgm:cxn modelId="{7511941A-8DAA-F44E-B0B1-CA8714E025E1}" type="presParOf" srcId="{B072B0F6-4532-8746-8572-E45EA69DFFBE}" destId="{0CDE3FBD-0EA8-824E-8870-616004BB83D6}" srcOrd="0" destOrd="0" presId="urn:microsoft.com/office/officeart/2009/layout/CircleArrowProcess"/>
    <dgm:cxn modelId="{92A29A51-3EDE-A049-844C-26E86AADA0E9}" type="presParOf" srcId="{0CDE3FBD-0EA8-824E-8870-616004BB83D6}" destId="{48CDC293-538C-974A-BF23-6DADEF4292D4}" srcOrd="0" destOrd="0" presId="urn:microsoft.com/office/officeart/2009/layout/CircleArrowProcess"/>
    <dgm:cxn modelId="{DF12DA76-E922-1A48-AEA3-73D7A6DE9F36}" type="presParOf" srcId="{B072B0F6-4532-8746-8572-E45EA69DFFBE}" destId="{66871B4B-ADE9-1E42-9A3C-16ABDF692791}" srcOrd="1" destOrd="0" presId="urn:microsoft.com/office/officeart/2009/layout/CircleArrowProcess"/>
    <dgm:cxn modelId="{F1331823-28F3-B943-A05A-1B70C3DD7CAC}" type="presParOf" srcId="{B072B0F6-4532-8746-8572-E45EA69DFFBE}" destId="{2B4480F7-3DFB-8D4D-8C39-CBF975CED48F}" srcOrd="2" destOrd="0" presId="urn:microsoft.com/office/officeart/2009/layout/CircleArrowProcess"/>
    <dgm:cxn modelId="{BDE06DEE-1B5A-4047-8E69-B76CAA7B4895}" type="presParOf" srcId="{2B4480F7-3DFB-8D4D-8C39-CBF975CED48F}" destId="{C26BF2ED-70A7-2249-B5AD-08AA203B3F63}" srcOrd="0" destOrd="0" presId="urn:microsoft.com/office/officeart/2009/layout/CircleArrowProcess"/>
    <dgm:cxn modelId="{2C9DA0BE-A266-7E40-8534-4444D18BE23D}" type="presParOf" srcId="{B072B0F6-4532-8746-8572-E45EA69DFFBE}" destId="{0445B676-7764-774D-8E74-D641DB2075B7}" srcOrd="3" destOrd="0" presId="urn:microsoft.com/office/officeart/2009/layout/CircleArrowProcess"/>
    <dgm:cxn modelId="{6BFEE49B-D34C-6948-949E-72318CC50DE8}" type="presParOf" srcId="{B072B0F6-4532-8746-8572-E45EA69DFFBE}" destId="{FD1E8CE5-9A3E-3248-9583-24DEF34F0FF6}" srcOrd="4" destOrd="0" presId="urn:microsoft.com/office/officeart/2009/layout/CircleArrowProcess"/>
    <dgm:cxn modelId="{4E26F17D-0E8B-214B-8F67-E0B1375F586B}" type="presParOf" srcId="{FD1E8CE5-9A3E-3248-9583-24DEF34F0FF6}" destId="{99C1DC75-33A0-4046-A999-158FF3BD9882}" srcOrd="0" destOrd="0" presId="urn:microsoft.com/office/officeart/2009/layout/CircleArrowProcess"/>
    <dgm:cxn modelId="{05EFB9DD-C92E-CE49-84B3-F0C9282605A9}" type="presParOf" srcId="{B072B0F6-4532-8746-8572-E45EA69DFFBE}" destId="{6F82DD9C-E975-F844-83B5-06346873D160}" srcOrd="5" destOrd="0" presId="urn:microsoft.com/office/officeart/2009/layout/CircleArrowProcess"/>
    <dgm:cxn modelId="{85AFD94D-E4A2-D44D-9D9A-8C9D40C5D12A}" type="presParOf" srcId="{B072B0F6-4532-8746-8572-E45EA69DFFBE}" destId="{0E41BD08-7E64-CC4C-A1D2-D8BFAE768132}" srcOrd="6" destOrd="0" presId="urn:microsoft.com/office/officeart/2009/layout/CircleArrowProcess"/>
    <dgm:cxn modelId="{636F81A9-4DE8-0440-AD2F-098A6321A73F}" type="presParOf" srcId="{0E41BD08-7E64-CC4C-A1D2-D8BFAE768132}" destId="{7C89C745-9AA3-6C4F-A9C9-4EB66D63891D}" srcOrd="0" destOrd="0" presId="urn:microsoft.com/office/officeart/2009/layout/CircleArrowProcess"/>
    <dgm:cxn modelId="{1256CC01-8E33-254A-AF02-8A0F77D8148C}" type="presParOf" srcId="{B072B0F6-4532-8746-8572-E45EA69DFFBE}" destId="{1B843A7A-AD10-DA42-8061-42216EB03933}" srcOrd="7" destOrd="0" presId="urn:microsoft.com/office/officeart/2009/layout/CircleArrowProcess"/>
    <dgm:cxn modelId="{64C59B95-FBCD-0C49-8B9F-90BA42AA7AB3}" type="presParOf" srcId="{B072B0F6-4532-8746-8572-E45EA69DFFBE}" destId="{D93D609E-A22B-E747-95F8-036B121DD800}" srcOrd="8" destOrd="0" presId="urn:microsoft.com/office/officeart/2009/layout/CircleArrowProcess"/>
    <dgm:cxn modelId="{43321A61-D944-7D48-A2AE-3F2BB3961AA6}" type="presParOf" srcId="{D93D609E-A22B-E747-95F8-036B121DD800}" destId="{A855892F-4995-DE4A-A9A3-F59B349D250E}" srcOrd="0" destOrd="0" presId="urn:microsoft.com/office/officeart/2009/layout/CircleArrowProcess"/>
    <dgm:cxn modelId="{2D81296B-2B79-BA45-A1D7-1A7D5EEC11AA}" type="presParOf" srcId="{B072B0F6-4532-8746-8572-E45EA69DFFBE}" destId="{F8C026FA-72FD-6544-B2BD-72E8C8E5AC5B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DC293-538C-974A-BF23-6DADEF4292D4}">
      <dsp:nvSpPr>
        <dsp:cNvPr id="0" name=""/>
        <dsp:cNvSpPr/>
      </dsp:nvSpPr>
      <dsp:spPr>
        <a:xfrm>
          <a:off x="790710" y="708645"/>
          <a:ext cx="1365472" cy="145131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71B4B-ADE9-1E42-9A3C-16ABDF692791}">
      <dsp:nvSpPr>
        <dsp:cNvPr id="0" name=""/>
        <dsp:cNvSpPr/>
      </dsp:nvSpPr>
      <dsp:spPr>
        <a:xfrm>
          <a:off x="1072525" y="1240118"/>
          <a:ext cx="762011" cy="380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n-MN" sz="1000" b="0" i="0" u="none" strike="noStrike" kern="1200" cap="none" dirty="0">
              <a:solidFill>
                <a:srgbClr val="009193"/>
              </a:solidFill>
              <a:latin typeface="Arial"/>
              <a:ea typeface="Arial"/>
              <a:cs typeface="Arial"/>
              <a:sym typeface="Arial"/>
            </a:rPr>
            <a:t>Бодлогын уялдаа, нийцлийг сайжруулах</a:t>
          </a:r>
          <a:endParaRPr lang="en-US" sz="1000" b="1" kern="1200" dirty="0">
            <a:solidFill>
              <a:srgbClr val="009193"/>
            </a:solidFill>
          </a:endParaRPr>
        </a:p>
      </dsp:txBody>
      <dsp:txXfrm>
        <a:off x="1072525" y="1240118"/>
        <a:ext cx="762011" cy="380835"/>
      </dsp:txXfrm>
    </dsp:sp>
    <dsp:sp modelId="{C26BF2ED-70A7-2249-B5AD-08AA203B3F63}">
      <dsp:nvSpPr>
        <dsp:cNvPr id="0" name=""/>
        <dsp:cNvSpPr/>
      </dsp:nvSpPr>
      <dsp:spPr>
        <a:xfrm>
          <a:off x="408284" y="1648383"/>
          <a:ext cx="1365472" cy="136554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45B676-7764-774D-8E74-D641DB2075B7}">
      <dsp:nvSpPr>
        <dsp:cNvPr id="0" name=""/>
        <dsp:cNvSpPr/>
      </dsp:nvSpPr>
      <dsp:spPr>
        <a:xfrm>
          <a:off x="708222" y="2144703"/>
          <a:ext cx="762011" cy="380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n-MN" sz="1000" b="0" i="0" u="none" strike="noStrike" kern="1200" cap="none" dirty="0">
              <a:solidFill>
                <a:srgbClr val="009193"/>
              </a:solidFill>
              <a:latin typeface="Arial"/>
              <a:ea typeface="Arial"/>
              <a:cs typeface="Arial"/>
              <a:sym typeface="Arial"/>
            </a:rPr>
            <a:t>Санхүүжилт, хөрөнгө оруулалтыг дэмжих </a:t>
          </a:r>
          <a:endParaRPr lang="en-US" sz="1000" b="1" kern="1200" dirty="0">
            <a:solidFill>
              <a:srgbClr val="009193"/>
            </a:solidFill>
          </a:endParaRPr>
        </a:p>
      </dsp:txBody>
      <dsp:txXfrm>
        <a:off x="708222" y="2144703"/>
        <a:ext cx="762011" cy="380835"/>
      </dsp:txXfrm>
    </dsp:sp>
    <dsp:sp modelId="{99C1DC75-33A0-4046-A999-158FF3BD9882}">
      <dsp:nvSpPr>
        <dsp:cNvPr id="0" name=""/>
        <dsp:cNvSpPr/>
      </dsp:nvSpPr>
      <dsp:spPr>
        <a:xfrm>
          <a:off x="787624" y="2436500"/>
          <a:ext cx="1365472" cy="1365541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82DD9C-E975-F844-83B5-06346873D160}">
      <dsp:nvSpPr>
        <dsp:cNvPr id="0" name=""/>
        <dsp:cNvSpPr/>
      </dsp:nvSpPr>
      <dsp:spPr>
        <a:xfrm>
          <a:off x="1089099" y="2930617"/>
          <a:ext cx="762011" cy="380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n-MN" sz="1000" b="0" i="0" u="none" strike="noStrike" kern="1200" cap="none" dirty="0">
              <a:solidFill>
                <a:srgbClr val="009193"/>
              </a:solidFill>
              <a:latin typeface="Arial"/>
              <a:ea typeface="Arial"/>
              <a:cs typeface="Arial"/>
              <a:sym typeface="Arial"/>
            </a:rPr>
            <a:t>Хотын инновацыг дэмжих</a:t>
          </a:r>
          <a:endParaRPr lang="en-US" sz="1000" b="1" kern="1200" dirty="0">
            <a:solidFill>
              <a:srgbClr val="009193"/>
            </a:solidFill>
          </a:endParaRPr>
        </a:p>
      </dsp:txBody>
      <dsp:txXfrm>
        <a:off x="1089099" y="2930617"/>
        <a:ext cx="762011" cy="380835"/>
      </dsp:txXfrm>
    </dsp:sp>
    <dsp:sp modelId="{7C89C745-9AA3-6C4F-A9C9-4EB66D63891D}">
      <dsp:nvSpPr>
        <dsp:cNvPr id="0" name=""/>
        <dsp:cNvSpPr/>
      </dsp:nvSpPr>
      <dsp:spPr>
        <a:xfrm>
          <a:off x="408284" y="3222414"/>
          <a:ext cx="1365472" cy="136554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843A7A-AD10-DA42-8061-42216EB03933}">
      <dsp:nvSpPr>
        <dsp:cNvPr id="0" name=""/>
        <dsp:cNvSpPr/>
      </dsp:nvSpPr>
      <dsp:spPr>
        <a:xfrm>
          <a:off x="708222" y="3716971"/>
          <a:ext cx="762011" cy="380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n-MN" sz="1000" b="0" i="0" u="none" strike="noStrike" kern="1200" cap="none" dirty="0">
              <a:solidFill>
                <a:srgbClr val="009193"/>
              </a:solidFill>
              <a:latin typeface="Arial"/>
              <a:ea typeface="Arial"/>
              <a:cs typeface="Arial"/>
              <a:sym typeface="Arial"/>
            </a:rPr>
            <a:t>Хамтын ажиллагааг өргөжүүлэх</a:t>
          </a:r>
          <a:endParaRPr lang="en-US" sz="1000" b="1" kern="1200" dirty="0">
            <a:solidFill>
              <a:srgbClr val="009193"/>
            </a:solidFill>
          </a:endParaRPr>
        </a:p>
      </dsp:txBody>
      <dsp:txXfrm>
        <a:off x="708222" y="3716971"/>
        <a:ext cx="762011" cy="380835"/>
      </dsp:txXfrm>
    </dsp:sp>
    <dsp:sp modelId="{A855892F-4995-DE4A-A9A3-F59B349D250E}">
      <dsp:nvSpPr>
        <dsp:cNvPr id="0" name=""/>
        <dsp:cNvSpPr/>
      </dsp:nvSpPr>
      <dsp:spPr>
        <a:xfrm>
          <a:off x="842099" y="4036006"/>
          <a:ext cx="1258316" cy="129740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C026FA-72FD-6544-B2BD-72E8C8E5AC5B}">
      <dsp:nvSpPr>
        <dsp:cNvPr id="0" name=""/>
        <dsp:cNvSpPr/>
      </dsp:nvSpPr>
      <dsp:spPr>
        <a:xfrm>
          <a:off x="885334" y="4503325"/>
          <a:ext cx="1169542" cy="3808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n-MN" sz="1000" b="0" i="0" u="none" strike="noStrike" kern="1200" cap="none" dirty="0">
              <a:solidFill>
                <a:srgbClr val="009193"/>
              </a:solidFill>
              <a:latin typeface="Arial"/>
              <a:ea typeface="Arial"/>
              <a:cs typeface="Arial"/>
              <a:sym typeface="Arial"/>
            </a:rPr>
            <a:t>Чадавх, мэдлэгийн менежментийг бэхжүүлэх</a:t>
          </a:r>
          <a:endParaRPr lang="en-US" sz="1000" b="1" kern="1200" dirty="0">
            <a:solidFill>
              <a:srgbClr val="009193"/>
            </a:solidFill>
          </a:endParaRPr>
        </a:p>
      </dsp:txBody>
      <dsp:txXfrm>
        <a:off x="885334" y="4503325"/>
        <a:ext cx="1169542" cy="3808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6E5DE2F-BEF2-0A0B-B9A3-2208DEB26F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5B8B81-5D26-6243-6B69-C7911D1D4E5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E115D-C6AE-49FA-903A-3802A9E73995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DC1FDE-C6CB-9B49-524F-88DD1852910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2ECD56-3CA0-2A4C-A8D0-181A60E48B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2493F-443C-4152-820A-05415E9E2A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830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C39285-B815-4B60-AB0A-A10BECA7261A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D5A430-7E1F-4944-B8FA-DC302D969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334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5A430-7E1F-4944-B8FA-DC302D9698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689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GEF-8</a:t>
            </a:r>
            <a:r>
              <a:rPr lang="mn-MN" sz="1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-ын хүрээнд 2025 оны байдлаар 20 улсын 48 хотын хүрээнд 170 сая ам.долларын буцалтгүй тусламжийн санхүүжилт олгогдохоор шийдэгдээд байна.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5A430-7E1F-4944-B8FA-DC302D9698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3163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8E913-7C84-E5CC-006C-E0E27E3EA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BD0C11-8004-24D0-5D59-695687AF98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C245A1-A424-FF8F-E420-E16AEF2A3B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6592D7-0F16-F2F1-5179-1058EF6587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D5A430-7E1F-4944-B8FA-DC302D9698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311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[0:25–0:55] </a:t>
            </a:r>
          </a:p>
          <a:p>
            <a:r>
              <a:rPr lang="en-US" dirty="0"/>
              <a:t>T</a:t>
            </a:r>
            <a:r>
              <a:rPr dirty="0"/>
              <a:t>he way we frame the problem decides the way we solve it.</a:t>
            </a:r>
          </a:p>
          <a:p>
            <a:r>
              <a:rPr dirty="0"/>
              <a:t>The heat is no longer a forecast. The last three years — 2023, 2024 and 2025 — are the three hottest ever directly observed: the first three-year stretch averaging about one-and-a-half degrees above pre-industrial levels. Last year alone, 770 million people lived through the hottest year their home town had ever recorded — most of them in Asia.</a:t>
            </a:r>
          </a:p>
          <a:p>
            <a:r>
              <a:rPr dirty="0"/>
              <a:t>And since 2023 we have seen some of the most widespread and damaging droughts in recorded history.</a:t>
            </a:r>
          </a:p>
          <a:p>
            <a:r>
              <a:rPr dirty="0"/>
              <a:t>By mid-century, seventy per cent of humanity will live in cities. Where the heat and the drought concentrate is exactly where the cities are growing fastest.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465fda602f_0_10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9" name="Google Shape;269;g3465fda602f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2289DC-5D40-8742-B358-B5C906D054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9897BB-544F-DB40-916D-E699BFE89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82" y="3031435"/>
            <a:ext cx="10831144" cy="1022224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FFFDE2-8BE8-134F-8FBB-D25EA4B106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82" y="4053659"/>
            <a:ext cx="7825947" cy="625474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1BAE43-6D00-C276-D860-C763495C427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925326" y="130989"/>
            <a:ext cx="2763676" cy="1920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94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6A90407-D02D-9F49-8A2C-3443310CF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82" y="3031435"/>
            <a:ext cx="10831144" cy="1022224"/>
          </a:xfrm>
        </p:spPr>
        <p:txBody>
          <a:bodyPr anchor="b"/>
          <a:lstStyle>
            <a:lvl1pPr algn="l">
              <a:defRPr sz="6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12AB11C-65A4-2C46-ACEE-025A020E41D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82" y="4053659"/>
            <a:ext cx="7825947" cy="625474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2">
                    <a:lumMod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87948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2289DC-5D40-8742-B358-B5C906D054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D4AA332-FE98-6182-6A13-41680C06CD9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26542" y="1782116"/>
            <a:ext cx="4738916" cy="329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882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00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A5B008-0300-494D-8CC7-50F4AE8D4D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35618AC-FCE5-9545-A06C-F73B94FCF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82" y="3031435"/>
            <a:ext cx="10831144" cy="1022224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972E17F-73DC-4E47-B357-39CB55DCC1A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82" y="4053659"/>
            <a:ext cx="7825947" cy="625474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5985A5-42B4-FD63-25D8-E1E4CB93BD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56143" y="465386"/>
            <a:ext cx="2452902" cy="129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88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EB64-C0C7-6C43-B1A2-51C21FE16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65FCF-499D-6E45-B3AF-F414ABF50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9772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621F9-4398-B14F-B02F-EFA3BCAC7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C7F5E4-EAD3-8B42-9885-D7319185C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82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09CEA-A734-4A44-92E3-56758F5C5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A4D1F-F0BD-8B43-9624-DE52BC95A2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626995-C0D3-1C4D-B316-C55A678E7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25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3F0D6-21E2-AD40-ADB2-86E6C0E8D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DB3F4-A41E-B74E-81FF-2CE011381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B1B4E-770D-634E-8CC9-C8F7CDB0E1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1D713-21DD-7344-87D9-DD08DE3102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333EC3E-0F82-FA49-928B-1093BF6AB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51894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0183A-87FA-904B-B8FC-31D5F4DD7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635" y="88279"/>
            <a:ext cx="10515600" cy="1005026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15292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774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4C4D4-802E-2347-A4FC-6A9012223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5BFDC-A994-AD4B-8006-8BE297E19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36202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5F9904-060E-9243-9D0A-72C1077A0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52638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42856-C495-1740-834F-9EEB4CA77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26381"/>
            <a:ext cx="3932237" cy="434260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05927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4DC307-33D6-2F4C-BE6C-9B3D37B57E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580322"/>
            <a:ext cx="6172200" cy="428072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6DAB67-A291-1945-B3C2-A6150D8EC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580322"/>
            <a:ext cx="3932237" cy="428866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6869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4537C3-8C67-D940-A567-1C8EDCF826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E6C9E47-0C55-253A-5B4A-2EAFCF43C2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9825" y="2195570"/>
            <a:ext cx="4672349" cy="246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9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534BF-BA1E-1846-B924-657387788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AF2E7-0A7D-B14F-B007-ECC60D07A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05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5D329-20D7-5244-9816-8F4658486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9CACC6-9DDE-4C42-87A0-EC6DDA6B67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577C9A-7AD3-FC4A-AE43-9DBECDB1F2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228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136A5-4EC3-5D40-8022-46415D71F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B5DD21-82F0-4347-AB80-2B2A91487E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F27A1-F045-FD42-ACC3-1891D3FEA6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A3B6B0-4677-8D4A-8F66-6FF3D4FC7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DF6565-EC61-5943-B590-EA91238FE2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863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60429-474A-124A-AF5F-D5EA76CE6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8750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715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3D3FB-3539-C04E-A4E7-3B6421E73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13089"/>
            <a:ext cx="6172200" cy="44479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EE39B9-1F22-3849-9230-C29893CEE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21027"/>
            <a:ext cx="3932237" cy="44479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130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B74AB4-6D80-EB4B-AFBF-5CF857ED5C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62516"/>
            <a:ext cx="6172200" cy="43985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0D8A52-F304-1044-B776-671CDC89CA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70454"/>
            <a:ext cx="3932237" cy="43985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58085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F910C77-33BF-D743-87B2-BC46CCA5DD87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11684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E6044D-1EB9-FF42-A7C9-DF535F40D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696" y="248478"/>
            <a:ext cx="9472555" cy="810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8E220-7325-B14C-B1BB-009F2909E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6720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34E456-D499-AB47-AD23-1C93058AD751}"/>
              </a:ext>
            </a:extLst>
          </p:cNvPr>
          <p:cNvSpPr txBox="1"/>
          <p:nvPr userDrawn="1"/>
        </p:nvSpPr>
        <p:spPr>
          <a:xfrm>
            <a:off x="7820687" y="6513183"/>
            <a:ext cx="39458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>
                <a:solidFill>
                  <a:schemeClr val="tx1">
                    <a:alpha val="75000"/>
                  </a:schemeClr>
                </a:solidFill>
              </a:rPr>
              <a:t>UNITED NATIONS DEVELOPMENT PROGRAMME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B61734-B5FB-41C3-F949-C7F1A563425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903251" y="-140765"/>
            <a:ext cx="2086090" cy="144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2" r:id="rId10"/>
    <p:sldLayoutId id="2147483660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0B126BB-C052-2B43-864C-1221AD1D486E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1168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5A9E4-E614-D84D-9314-C67550366B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51958FA5-E4DB-B34C-9943-858EA1512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696" y="248478"/>
            <a:ext cx="9448511" cy="8105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070596-D987-644D-87F0-1FF9E4EF055A}"/>
              </a:ext>
            </a:extLst>
          </p:cNvPr>
          <p:cNvSpPr txBox="1"/>
          <p:nvPr userDrawn="1"/>
        </p:nvSpPr>
        <p:spPr>
          <a:xfrm>
            <a:off x="7820687" y="6513183"/>
            <a:ext cx="394583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>
                <a:solidFill>
                  <a:schemeClr val="tx1">
                    <a:alpha val="75000"/>
                  </a:schemeClr>
                </a:solidFill>
              </a:rPr>
              <a:t>UNITED NATIONS DEVELOPMENT PROGRAMME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0EB1B3-6BC0-9C9F-167A-67C526BCAAE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084277" y="90901"/>
            <a:ext cx="1902653" cy="100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933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41ED158-7884-0DE2-9C1C-239E0EA9AA40}"/>
              </a:ext>
            </a:extLst>
          </p:cNvPr>
          <p:cNvSpPr txBox="1"/>
          <p:nvPr/>
        </p:nvSpPr>
        <p:spPr>
          <a:xfrm>
            <a:off x="0" y="2491318"/>
            <a:ext cx="12191999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mn-M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ДДБОС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(GEF-8)</a:t>
            </a:r>
            <a:r>
              <a:rPr lang="mn-M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-ын Тогтвортой Хотуудын Нэгдсэн Хөтөлбөр</a:t>
            </a:r>
          </a:p>
          <a:p>
            <a:pPr algn="ctr"/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“</a:t>
            </a:r>
            <a:r>
              <a:rPr lang="mn-MN" sz="3200" b="1" dirty="0">
                <a:solidFill>
                  <a:schemeClr val="bg1"/>
                </a:solidFill>
                <a:latin typeface="Arial"/>
                <a:cs typeface="Arial"/>
              </a:rPr>
              <a:t>НОГООН, ХҮРТЭЭМЖТЭЙ ХОТУУД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” </a:t>
            </a:r>
            <a:r>
              <a:rPr lang="mn-MN" sz="3200" b="1" dirty="0">
                <a:solidFill>
                  <a:schemeClr val="bg1"/>
                </a:solidFill>
                <a:latin typeface="Arial"/>
                <a:cs typeface="Arial"/>
              </a:rPr>
              <a:t>төсөл</a:t>
            </a:r>
            <a:endParaRPr lang="en-US" sz="32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mn-MN" sz="3200" b="1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ТӨСЛИЙН ТАНИЛЦУУЛГА</a:t>
            </a:r>
            <a:endParaRPr lang="en-US" sz="3200" b="1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  <a:p>
            <a:pPr algn="ctr"/>
            <a:endParaRPr 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256AF2-096E-D6BE-6DF1-C2C2FB56741B}"/>
              </a:ext>
            </a:extLst>
          </p:cNvPr>
          <p:cNvSpPr txBox="1"/>
          <p:nvPr/>
        </p:nvSpPr>
        <p:spPr>
          <a:xfrm>
            <a:off x="421830" y="5700370"/>
            <a:ext cx="11134028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rial"/>
                <a:cs typeface="Arial"/>
              </a:rPr>
              <a:t>2026.0</a:t>
            </a:r>
            <a:r>
              <a:rPr lang="mn-MN" sz="2400" b="1" dirty="0">
                <a:solidFill>
                  <a:schemeClr val="bg1"/>
                </a:solidFill>
                <a:latin typeface="Arial"/>
                <a:cs typeface="Arial"/>
              </a:rPr>
              <a:t>8</a:t>
            </a:r>
            <a:r>
              <a:rPr lang="en-US" sz="2400" b="1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  <a:r>
              <a:rPr lang="mn-MN" sz="2400" b="1" dirty="0">
                <a:solidFill>
                  <a:schemeClr val="bg1"/>
                </a:solidFill>
                <a:latin typeface="Arial"/>
                <a:cs typeface="Arial"/>
              </a:rPr>
              <a:t>13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drawing">
            <a:extLst>
              <a:ext uri="{FF2B5EF4-FFF2-40B4-BE49-F238E27FC236}">
                <a16:creationId xmlns:a16="http://schemas.microsoft.com/office/drawing/2014/main" id="{D4428794-F8E5-9CB0-E7DD-0C174B6DE2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2978" y="433317"/>
            <a:ext cx="1034951" cy="1358373"/>
          </a:xfrm>
          <a:prstGeom prst="rect">
            <a:avLst/>
          </a:prstGeom>
        </p:spPr>
      </p:pic>
      <p:pic>
        <p:nvPicPr>
          <p:cNvPr id="3" name="Picture 2" descr="A blue and yellow logo&#10;&#10;AI-generated content may be incorrect.">
            <a:extLst>
              <a:ext uri="{FF2B5EF4-FFF2-40B4-BE49-F238E27FC236}">
                <a16:creationId xmlns:a16="http://schemas.microsoft.com/office/drawing/2014/main" id="{B59DBCC1-CDEA-E9DB-8705-D0021E0884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086" y="612908"/>
            <a:ext cx="1178782" cy="11787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57CCF3-5371-CBC5-3E1E-483AA992FB81}"/>
              </a:ext>
            </a:extLst>
          </p:cNvPr>
          <p:cNvSpPr txBox="1"/>
          <p:nvPr/>
        </p:nvSpPr>
        <p:spPr>
          <a:xfrm>
            <a:off x="7859950" y="5065340"/>
            <a:ext cx="3959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dirty="0">
                <a:solidFill>
                  <a:schemeClr val="bg1"/>
                </a:solidFill>
              </a:rPr>
              <a:t>Төслийн менежер У.Чулуунцэцэг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946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1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БҮРЭЛДЭХҮҮН ХЭСЭГ 1  ·  Бодлого, зохицуулалт, чадавх ба санхүүгийн механизм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75488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 err="1">
                <a:solidFill>
                  <a:schemeClr val="bg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Санхүүгийн</a:t>
            </a:r>
            <a:r>
              <a:rPr lang="en-US" sz="26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механизм ба ногоон төсөв</a:t>
            </a: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1220165"/>
            <a:ext cx="5454396" cy="292608"/>
          </a:xfrm>
          <a:prstGeom prst="roundRect">
            <a:avLst>
              <a:gd name="adj" fmla="val 15625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66928" y="1183974"/>
            <a:ext cx="52349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mn-MN" sz="115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Гарц </a:t>
            </a:r>
            <a:r>
              <a:rPr lang="en-US" sz="115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 — Хотын санхүүгийн удирдлага, тогтвортой санхүүжилт</a:t>
            </a:r>
            <a:endParaRPr lang="en-US" sz="115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200" y="1525047"/>
            <a:ext cx="5454396" cy="744322"/>
          </a:xfrm>
          <a:prstGeom prst="roundRect">
            <a:avLst>
              <a:gd name="adj" fmla="val 4914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66928" y="1697439"/>
            <a:ext cx="5234940" cy="6163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1.5.1  Ногоон хотын татварын шинэчлэл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Дарханд байгаль орчны гүйцэтгэл, тэгш байдалд суурилсан хотын татвар, ногоон хураамжийг боловсруулж туршина.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457200" y="2403442"/>
            <a:ext cx="5454396" cy="744322"/>
          </a:xfrm>
          <a:prstGeom prst="roundRect">
            <a:avLst>
              <a:gd name="adj" fmla="val 4914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66928" y="2603839"/>
            <a:ext cx="5234940" cy="6163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1.5.2  Хотын хөгжлийн сан / корпораци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Дархан, Эрдэнэтэд дэд бүтцийн санхүүжилтийн сан/корпораци байгуулж, төслүүдийг багцлан удирдана.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3239204"/>
            <a:ext cx="5454396" cy="744322"/>
          </a:xfrm>
          <a:prstGeom prst="roundRect">
            <a:avLst>
              <a:gd name="adj" fmla="val 4914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1" name="Text 9"/>
          <p:cNvSpPr/>
          <p:nvPr/>
        </p:nvSpPr>
        <p:spPr>
          <a:xfrm>
            <a:off x="566928" y="3409111"/>
            <a:ext cx="5234940" cy="6163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1.5.3  Өрийн санхүүжилтийн сувгийг тэлэх</a:t>
            </a:r>
            <a:endParaRPr lang="en-US" sz="10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8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Хотын ногоон бонд, байгууллагын бонд, банкны баталгаа зэрэг сувгийг ТЭЗҮ-тэйгээр өргөжүүлнэ.</a:t>
            </a:r>
            <a:endParaRPr lang="en-US" sz="1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4063535"/>
            <a:ext cx="5454396" cy="744322"/>
          </a:xfrm>
          <a:prstGeom prst="roundRect">
            <a:avLst>
              <a:gd name="adj" fmla="val 4914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66928" y="4212641"/>
            <a:ext cx="5234940" cy="6163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1.5.4  Төр-хувийн хэвшлийн түншлэл (ТХХТ)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 оны ТХХТ-ийн хуулийн шинэчлэлд нийцүүлэн хот, засгийн газрын ТХХТ-ийн чадавхийг бэхжүүлнэ.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4910727"/>
            <a:ext cx="5454396" cy="744322"/>
          </a:xfrm>
          <a:prstGeom prst="roundRect">
            <a:avLst>
              <a:gd name="adj" fmla="val 4914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566928" y="5030114"/>
            <a:ext cx="5234940" cy="6163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1.5.5  Нүүрстөрөгчийн санхүүжилтийн чадавх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Сайн дурын ба нийцлийн нүүрстөрөгчийн зах зээлд гарах стандарт, аргачлалын сургалтыг 3 хотод олгоно.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277356" y="1234925"/>
            <a:ext cx="5454396" cy="292608"/>
          </a:xfrm>
          <a:prstGeom prst="roundRect">
            <a:avLst>
              <a:gd name="adj" fmla="val 15625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387084" y="1168258"/>
            <a:ext cx="52349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mn-MN" sz="115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Гарц </a:t>
            </a:r>
            <a:r>
              <a:rPr lang="en-US" sz="115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1.6 — Үр дүнд суурилсан ногоон төсөв, төрийн санхүү</a:t>
            </a:r>
            <a:endParaRPr lang="en-US" sz="115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277356" y="1639949"/>
            <a:ext cx="5454396" cy="457684"/>
          </a:xfrm>
          <a:prstGeom prst="roundRect">
            <a:avLst>
              <a:gd name="adj" fmla="val 4914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277356" y="1601913"/>
            <a:ext cx="5454396" cy="557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1.6.1  Ногоон төсөвлөлт ба тайлагнал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Ногоон хотын индикаторыг тусгасан Дунд хугацааны төсвийн хүрээ (MTBF)-г IFMIS-д нийцүүлэн хэрэгжүүлнэ.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277356" y="2189074"/>
            <a:ext cx="5454396" cy="744322"/>
          </a:xfrm>
          <a:prstGeom prst="roundRect">
            <a:avLst>
              <a:gd name="adj" fmla="val 4914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387084" y="2253082"/>
            <a:ext cx="5234940" cy="6163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1.6.2  Нөлөөллийн хэмжилт, удирдлага (IMM)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Хөрөнгө оруулалтын БОЯБ, УАӨ, нийгмийн давхар үр ашгийг хэмжих IMM хүрээг боловсруулна.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277356" y="3024835"/>
            <a:ext cx="5454396" cy="744322"/>
          </a:xfrm>
          <a:prstGeom prst="roundRect">
            <a:avLst>
              <a:gd name="adj" fmla="val 4914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6387084" y="3088843"/>
            <a:ext cx="5234940" cy="6163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1.6.3  Холимог санхүүжилтийн журам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Төвлөрлийг сааруулах шинэчлэлд нийцүүлэн холимог санхүүжилт, хүртээмжтэй хяналтыг төсвийн журамд тусгана.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277356" y="3860597"/>
            <a:ext cx="5454396" cy="744322"/>
          </a:xfrm>
          <a:prstGeom prst="roundRect">
            <a:avLst>
              <a:gd name="adj" fmla="val 4914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387084" y="3924605"/>
            <a:ext cx="5234940" cy="6163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1.6.4  Үр дүнд суурилсан төсөв (RBB)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Ногоон хотын индикатортой уялдсан RBB-ийн тогтолцоог хотын захиргаанд нэвтрүүлнэ.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277356" y="4902098"/>
            <a:ext cx="5454396" cy="744322"/>
          </a:xfrm>
          <a:prstGeom prst="roundRect">
            <a:avLst>
              <a:gd name="adj" fmla="val 4914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6387084" y="4974735"/>
            <a:ext cx="5234940" cy="6163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1.6.5  Ногоон хотын үнэлгээний тайлан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Жил бүр үйл ажиллагаа, төсөв, ХШҮ-г нэгтгэсэн үнэлгээний тайланг ил тод хэвлэн гаргана.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57200" y="5874621"/>
            <a:ext cx="11274552" cy="612648"/>
          </a:xfrm>
          <a:prstGeom prst="roundRect">
            <a:avLst>
              <a:gd name="adj" fmla="val 6522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9" name="Text 27"/>
          <p:cNvSpPr/>
          <p:nvPr/>
        </p:nvSpPr>
        <p:spPr>
          <a:xfrm>
            <a:off x="731520" y="5623560"/>
            <a:ext cx="10725912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ЛОГИК ДЭС ДАРААЛАЛ:   </a:t>
            </a: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Төлөвлө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(1.1–1.2)   ›   </a:t>
            </a: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Зохицуул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(1.3–1.4)   ›   </a:t>
            </a: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Санхүүжүүл</a:t>
            </a:r>
            <a:r>
              <a:rPr lang="en-US" sz="11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(1.5–1.6)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0" name="Text 28"/>
          <p:cNvSpPr/>
          <p:nvPr/>
        </p:nvSpPr>
        <p:spPr>
          <a:xfrm>
            <a:off x="457200" y="6583680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Монголын ногоон, хүртээмжтэй хотууд төсөл (GICM)</a:t>
            </a:r>
            <a:endParaRPr lang="en-US" sz="850" dirty="0"/>
          </a:p>
        </p:txBody>
      </p:sp>
      <p:sp>
        <p:nvSpPr>
          <p:cNvPr id="31" name="Text 29"/>
          <p:cNvSpPr/>
          <p:nvPr/>
        </p:nvSpPr>
        <p:spPr>
          <a:xfrm>
            <a:off x="11000232" y="6583680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3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30696" y="-62391"/>
            <a:ext cx="9472555" cy="11214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8145">
              <a:lnSpc>
                <a:spcPct val="100000"/>
              </a:lnSpc>
              <a:spcBef>
                <a:spcPts val="105"/>
              </a:spcBef>
            </a:pPr>
            <a:r>
              <a:rPr sz="3600" dirty="0"/>
              <a:t>Ногоон дэд бүтцийг </a:t>
            </a:r>
            <a:r>
              <a:rPr sz="3600" dirty="0" err="1"/>
              <a:t>хотын</a:t>
            </a:r>
            <a:r>
              <a:rPr sz="3600" dirty="0"/>
              <a:t> </a:t>
            </a:r>
            <a:r>
              <a:rPr sz="3600" dirty="0" err="1"/>
              <a:t>гол</a:t>
            </a:r>
            <a:r>
              <a:rPr sz="3600" dirty="0"/>
              <a:t> </a:t>
            </a:r>
            <a:r>
              <a:rPr sz="3600" dirty="0" err="1"/>
              <a:t>системийн</a:t>
            </a:r>
            <a:r>
              <a:rPr sz="3600" dirty="0"/>
              <a:t> </a:t>
            </a:r>
            <a:r>
              <a:rPr sz="3600" dirty="0" err="1"/>
              <a:t>шийдэл</a:t>
            </a:r>
            <a:r>
              <a:rPr sz="3600" dirty="0"/>
              <a:t> болгон төлөвлөх нь</a:t>
            </a:r>
          </a:p>
        </p:txBody>
      </p:sp>
      <p:cxnSp>
        <p:nvCxnSpPr>
          <p:cNvPr id="4" name="Connector 3"/>
          <p:cNvCxnSpPr/>
          <p:nvPr/>
        </p:nvCxnSpPr>
        <p:spPr>
          <a:xfrm flipH="1" flipV="1">
            <a:off x="5852159" y="1216152"/>
            <a:ext cx="244145" cy="1115568"/>
          </a:xfrm>
          <a:prstGeom prst="line">
            <a:avLst/>
          </a:prstGeom>
          <a:ln w="12700">
            <a:solidFill>
              <a:srgbClr val="2E6DA4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Connector 4"/>
          <p:cNvCxnSpPr/>
          <p:nvPr/>
        </p:nvCxnSpPr>
        <p:spPr>
          <a:xfrm flipH="1" flipV="1">
            <a:off x="3520440" y="1673352"/>
            <a:ext cx="2575864" cy="658368"/>
          </a:xfrm>
          <a:prstGeom prst="line">
            <a:avLst/>
          </a:prstGeom>
          <a:ln w="12700">
            <a:solidFill>
              <a:srgbClr val="2E6DA4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or 5"/>
          <p:cNvCxnSpPr/>
          <p:nvPr/>
        </p:nvCxnSpPr>
        <p:spPr>
          <a:xfrm flipV="1">
            <a:off x="6096304" y="1673352"/>
            <a:ext cx="3276296" cy="658368"/>
          </a:xfrm>
          <a:prstGeom prst="line">
            <a:avLst/>
          </a:prstGeom>
          <a:ln w="12700">
            <a:solidFill>
              <a:srgbClr val="2E6DA4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or 6"/>
          <p:cNvCxnSpPr/>
          <p:nvPr/>
        </p:nvCxnSpPr>
        <p:spPr>
          <a:xfrm>
            <a:off x="6096304" y="2331720"/>
            <a:ext cx="3824936" cy="713232"/>
          </a:xfrm>
          <a:prstGeom prst="line">
            <a:avLst/>
          </a:prstGeom>
          <a:ln w="12700">
            <a:solidFill>
              <a:srgbClr val="2E6DA4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onnector 7"/>
          <p:cNvCxnSpPr/>
          <p:nvPr/>
        </p:nvCxnSpPr>
        <p:spPr>
          <a:xfrm flipH="1">
            <a:off x="5852159" y="2331720"/>
            <a:ext cx="244145" cy="1627632"/>
          </a:xfrm>
          <a:prstGeom prst="line">
            <a:avLst/>
          </a:prstGeom>
          <a:ln w="12700">
            <a:solidFill>
              <a:srgbClr val="2E6DA4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 flipH="1">
            <a:off x="2971800" y="2331720"/>
            <a:ext cx="3124504" cy="713232"/>
          </a:xfrm>
          <a:prstGeom prst="line">
            <a:avLst/>
          </a:prstGeom>
          <a:ln w="12700">
            <a:solidFill>
              <a:srgbClr val="2E6DA4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5049130" y="1138428"/>
            <a:ext cx="1981047" cy="603504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5875">
            <a:solidFill>
              <a:srgbClr val="4E9A5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4008" tIns="36576" rIns="64008" bIns="36576" rtlCol="0" anchor="ctr"/>
          <a:lstStyle/>
          <a:p>
            <a:pPr algn="ctr">
              <a:spcAft>
                <a:spcPts val="200"/>
              </a:spcAft>
            </a:pPr>
            <a:r>
              <a:rPr sz="1400" b="1" dirty="0" err="1">
                <a:solidFill>
                  <a:srgbClr val="14563F"/>
                </a:solidFill>
                <a:latin typeface="Arial"/>
              </a:rPr>
              <a:t>Газар</a:t>
            </a:r>
            <a:r>
              <a:rPr sz="1400" b="1" dirty="0">
                <a:solidFill>
                  <a:srgbClr val="14563F"/>
                </a:solidFill>
                <a:latin typeface="Arial"/>
              </a:rPr>
              <a:t> </a:t>
            </a:r>
            <a:r>
              <a:rPr sz="1400" b="1" dirty="0" err="1">
                <a:solidFill>
                  <a:srgbClr val="14563F"/>
                </a:solidFill>
                <a:latin typeface="Arial"/>
              </a:rPr>
              <a:t>ашиглалтын</a:t>
            </a:r>
            <a:r>
              <a:rPr sz="1400" b="1" dirty="0">
                <a:solidFill>
                  <a:srgbClr val="14563F"/>
                </a:solidFill>
                <a:latin typeface="Arial"/>
              </a:rPr>
              <a:t> </a:t>
            </a:r>
            <a:r>
              <a:rPr sz="1400" b="1" dirty="0" err="1">
                <a:solidFill>
                  <a:srgbClr val="14563F"/>
                </a:solidFill>
                <a:latin typeface="Arial"/>
              </a:rPr>
              <a:t>төлөвлөлт</a:t>
            </a:r>
            <a:endParaRPr sz="1400" b="1" dirty="0">
              <a:solidFill>
                <a:srgbClr val="14563F"/>
              </a:solidFill>
              <a:latin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469336" y="1417319"/>
            <a:ext cx="1981048" cy="812065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5875">
            <a:solidFill>
              <a:srgbClr val="4E9A5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4008" tIns="36576" rIns="64008" bIns="36576" rtlCol="0" anchor="ctr"/>
          <a:lstStyle/>
          <a:p>
            <a:pPr algn="ctr">
              <a:spcAft>
                <a:spcPts val="200"/>
              </a:spcAft>
            </a:pPr>
            <a:r>
              <a:rPr sz="1400" b="1" dirty="0" err="1">
                <a:solidFill>
                  <a:srgbClr val="14563F"/>
                </a:solidFill>
                <a:latin typeface="Arial"/>
              </a:rPr>
              <a:t>Экологийн</a:t>
            </a:r>
            <a:r>
              <a:rPr sz="1400" b="1" dirty="0">
                <a:solidFill>
                  <a:srgbClr val="14563F"/>
                </a:solidFill>
                <a:latin typeface="Arial"/>
              </a:rPr>
              <a:t> </a:t>
            </a:r>
            <a:r>
              <a:rPr sz="1400" b="1" dirty="0" err="1">
                <a:solidFill>
                  <a:srgbClr val="14563F"/>
                </a:solidFill>
                <a:latin typeface="Arial"/>
              </a:rPr>
              <a:t>сүлжээ</a:t>
            </a:r>
            <a:r>
              <a:rPr sz="1400" b="1" dirty="0">
                <a:solidFill>
                  <a:srgbClr val="14563F"/>
                </a:solidFill>
                <a:latin typeface="Arial"/>
              </a:rPr>
              <a:t>, </a:t>
            </a:r>
            <a:r>
              <a:rPr sz="1400" b="1" dirty="0" err="1">
                <a:solidFill>
                  <a:srgbClr val="14563F"/>
                </a:solidFill>
                <a:latin typeface="Arial"/>
              </a:rPr>
              <a:t>коридор</a:t>
            </a:r>
            <a:r>
              <a:rPr sz="1400" b="1" dirty="0">
                <a:solidFill>
                  <a:srgbClr val="14563F"/>
                </a:solidFill>
                <a:latin typeface="Arial"/>
              </a:rPr>
              <a:t> </a:t>
            </a:r>
            <a:r>
              <a:rPr sz="1400" b="1" dirty="0" err="1">
                <a:solidFill>
                  <a:srgbClr val="14563F"/>
                </a:solidFill>
                <a:latin typeface="Arial"/>
              </a:rPr>
              <a:t>нутаг</a:t>
            </a:r>
            <a:endParaRPr sz="1400" b="1" dirty="0">
              <a:solidFill>
                <a:srgbClr val="14563F"/>
              </a:solidFill>
              <a:latin typeface="Arial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595360" y="1417320"/>
            <a:ext cx="1554480" cy="603504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5875">
            <a:solidFill>
              <a:srgbClr val="4E9A5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4008" tIns="36576" rIns="64008" bIns="36576" rtlCol="0" anchor="ctr"/>
          <a:lstStyle/>
          <a:p>
            <a:pPr algn="ctr">
              <a:spcAft>
                <a:spcPts val="200"/>
              </a:spcAft>
            </a:pPr>
            <a:r>
              <a:rPr sz="1400" b="1" dirty="0" err="1">
                <a:solidFill>
                  <a:srgbClr val="14563F"/>
                </a:solidFill>
                <a:latin typeface="Arial"/>
              </a:rPr>
              <a:t>Усны</a:t>
            </a:r>
            <a:r>
              <a:rPr sz="1400" b="1" dirty="0">
                <a:solidFill>
                  <a:srgbClr val="14563F"/>
                </a:solidFill>
                <a:latin typeface="Arial"/>
              </a:rPr>
              <a:t> </a:t>
            </a:r>
            <a:r>
              <a:rPr sz="1400" b="1" dirty="0" err="1">
                <a:solidFill>
                  <a:srgbClr val="14563F"/>
                </a:solidFill>
                <a:latin typeface="Arial"/>
              </a:rPr>
              <a:t>тогтолцоо</a:t>
            </a:r>
            <a:endParaRPr sz="1400" b="1" dirty="0">
              <a:solidFill>
                <a:srgbClr val="14563F"/>
              </a:solidFill>
              <a:latin typeface="Arial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8686800" y="2830068"/>
            <a:ext cx="1554480" cy="603504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5875">
            <a:solidFill>
              <a:srgbClr val="4E9A5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4008" tIns="36576" rIns="64008" bIns="36576" rtlCol="0" anchor="ctr"/>
          <a:lstStyle/>
          <a:p>
            <a:pPr algn="ctr">
              <a:spcAft>
                <a:spcPts val="200"/>
              </a:spcAft>
            </a:pPr>
            <a:r>
              <a:rPr sz="1400" b="1">
                <a:solidFill>
                  <a:srgbClr val="14563F"/>
                </a:solidFill>
                <a:latin typeface="Arial"/>
              </a:rPr>
              <a:t>Нийтийн орон зай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74919" y="3429000"/>
            <a:ext cx="1554480" cy="603504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5875">
            <a:solidFill>
              <a:srgbClr val="4E9A5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4008" tIns="36576" rIns="64008" bIns="36576" rtlCol="0" anchor="ctr"/>
          <a:lstStyle/>
          <a:p>
            <a:pPr algn="ctr">
              <a:spcAft>
                <a:spcPts val="200"/>
              </a:spcAft>
            </a:pPr>
            <a:r>
              <a:rPr sz="1400" b="1" dirty="0">
                <a:solidFill>
                  <a:srgbClr val="14563F"/>
                </a:solidFill>
                <a:latin typeface="Arial"/>
              </a:rPr>
              <a:t>Хөдөлгөөний </a:t>
            </a:r>
            <a:r>
              <a:rPr sz="1400" b="1" dirty="0" err="1">
                <a:solidFill>
                  <a:srgbClr val="14563F"/>
                </a:solidFill>
                <a:latin typeface="Arial"/>
              </a:rPr>
              <a:t>коридор</a:t>
            </a:r>
            <a:endParaRPr sz="1400" b="1" dirty="0">
              <a:solidFill>
                <a:srgbClr val="14563F"/>
              </a:solidFill>
              <a:latin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314697" y="2723161"/>
            <a:ext cx="1554480" cy="603504"/>
          </a:xfrm>
          <a:prstGeom prst="roundRect">
            <a:avLst>
              <a:gd name="adj" fmla="val 18000"/>
            </a:avLst>
          </a:prstGeom>
          <a:solidFill>
            <a:srgbClr val="FFFFFF"/>
          </a:solidFill>
          <a:ln w="15875">
            <a:solidFill>
              <a:srgbClr val="4E9A5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4008" tIns="36576" rIns="64008" bIns="36576" rtlCol="0" anchor="ctr"/>
          <a:lstStyle/>
          <a:p>
            <a:pPr algn="ctr">
              <a:spcAft>
                <a:spcPts val="200"/>
              </a:spcAft>
            </a:pPr>
            <a:r>
              <a:rPr sz="1400" b="1">
                <a:solidFill>
                  <a:srgbClr val="14563F"/>
                </a:solidFill>
                <a:latin typeface="Arial"/>
              </a:rPr>
              <a:t>Орон сууц ба нийгэмлэг</a:t>
            </a:r>
          </a:p>
        </p:txBody>
      </p:sp>
      <p:sp>
        <p:nvSpPr>
          <p:cNvPr id="3" name="Oval 2"/>
          <p:cNvSpPr/>
          <p:nvPr/>
        </p:nvSpPr>
        <p:spPr>
          <a:xfrm>
            <a:off x="4968392" y="1938528"/>
            <a:ext cx="2103120" cy="1280160"/>
          </a:xfrm>
          <a:prstGeom prst="ellipse">
            <a:avLst/>
          </a:prstGeom>
          <a:solidFill>
            <a:srgbClr val="1456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4008" tIns="36576" rIns="64008" bIns="36576" rtlCol="0" anchor="ctr"/>
          <a:lstStyle/>
          <a:p>
            <a:pPr algn="ctr"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Arial"/>
              </a:rPr>
              <a:t>Ногоон дэд бүтцийн сүлжээ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4224528"/>
            <a:ext cx="11247120" cy="310896"/>
          </a:xfrm>
          <a:prstGeom prst="rect">
            <a:avLst/>
          </a:prstGeom>
          <a:noFill/>
        </p:spPr>
        <p:txBody>
          <a:bodyPr wrap="square" lIns="64008" tIns="36576" rIns="64008" bIns="36576" anchor="ctr">
            <a:spAutoFit/>
          </a:bodyPr>
          <a:lstStyle/>
          <a:p>
            <a:pPr algn="ctr"/>
            <a:r>
              <a:rPr sz="1200" b="1" i="0" dirty="0" err="1">
                <a:solidFill>
                  <a:srgbClr val="1F3A5F"/>
                </a:solidFill>
                <a:latin typeface="Arial"/>
              </a:rPr>
              <a:t>Янз</a:t>
            </a:r>
            <a:r>
              <a:rPr sz="1200" b="1" i="0" dirty="0">
                <a:solidFill>
                  <a:srgbClr val="1F3A5F"/>
                </a:solidFill>
                <a:latin typeface="Arial"/>
              </a:rPr>
              <a:t> </a:t>
            </a:r>
            <a:r>
              <a:rPr sz="1200" b="1" i="0" dirty="0" err="1">
                <a:solidFill>
                  <a:srgbClr val="1F3A5F"/>
                </a:solidFill>
                <a:latin typeface="Arial"/>
              </a:rPr>
              <a:t>бүрийн</a:t>
            </a:r>
            <a:r>
              <a:rPr sz="1200" b="1" i="0" dirty="0">
                <a:solidFill>
                  <a:srgbClr val="1F3A5F"/>
                </a:solidFill>
                <a:latin typeface="Arial"/>
              </a:rPr>
              <a:t> </a:t>
            </a:r>
            <a:r>
              <a:rPr sz="1200" b="1" i="0" dirty="0" err="1">
                <a:solidFill>
                  <a:srgbClr val="1F3A5F"/>
                </a:solidFill>
                <a:latin typeface="Arial"/>
              </a:rPr>
              <a:t>түвшинд</a:t>
            </a:r>
            <a:r>
              <a:rPr sz="1200" b="1" i="0" dirty="0">
                <a:solidFill>
                  <a:srgbClr val="1F3A5F"/>
                </a:solidFill>
                <a:latin typeface="Arial"/>
              </a:rPr>
              <a:t> </a:t>
            </a:r>
            <a:r>
              <a:rPr sz="1200" b="1" i="0" dirty="0" err="1">
                <a:solidFill>
                  <a:srgbClr val="1F3A5F"/>
                </a:solidFill>
                <a:latin typeface="Arial"/>
              </a:rPr>
              <a:t>төлөвлөх</a:t>
            </a:r>
            <a:r>
              <a:rPr sz="1200" b="1" i="0" dirty="0">
                <a:solidFill>
                  <a:srgbClr val="1F3A5F"/>
                </a:solidFill>
                <a:latin typeface="Arial"/>
              </a:rPr>
              <a:t> нь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" y="4572000"/>
            <a:ext cx="3429000" cy="969264"/>
          </a:xfrm>
          <a:prstGeom prst="roundRect">
            <a:avLst>
              <a:gd name="adj" fmla="val 6000"/>
            </a:avLst>
          </a:prstGeom>
          <a:solidFill>
            <a:srgbClr val="F2F7F4"/>
          </a:solidFill>
          <a:ln w="15875">
            <a:solidFill>
              <a:srgbClr val="4E9A5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4008" tIns="36576" rIns="64008" bIns="36576" rtlCol="0" anchor="t"/>
          <a:lstStyle/>
          <a:p>
            <a:pPr algn="l">
              <a:spcAft>
                <a:spcPts val="200"/>
              </a:spcAft>
            </a:pPr>
            <a:r>
              <a:rPr sz="2000" b="1" dirty="0" err="1">
                <a:solidFill>
                  <a:srgbClr val="14563F"/>
                </a:solidFill>
                <a:latin typeface="Arial"/>
              </a:rPr>
              <a:t>Бүсийн</a:t>
            </a:r>
            <a:r>
              <a:rPr sz="2000" b="1" dirty="0">
                <a:solidFill>
                  <a:srgbClr val="14563F"/>
                </a:solidFill>
                <a:latin typeface="Arial"/>
              </a:rPr>
              <a:t> </a:t>
            </a:r>
            <a:r>
              <a:rPr sz="2000" b="1" dirty="0" err="1">
                <a:solidFill>
                  <a:srgbClr val="14563F"/>
                </a:solidFill>
                <a:latin typeface="Arial"/>
              </a:rPr>
              <a:t>түвшин</a:t>
            </a:r>
            <a:endParaRPr sz="2000" b="1" dirty="0">
              <a:solidFill>
                <a:srgbClr val="14563F"/>
              </a:solidFill>
              <a:latin typeface="Arial"/>
            </a:endParaRPr>
          </a:p>
          <a:p>
            <a:pPr algn="l">
              <a:spcBef>
                <a:spcPts val="0"/>
              </a:spcBef>
              <a:spcAft>
                <a:spcPts val="100"/>
              </a:spcAft>
            </a:pPr>
            <a:r>
              <a:rPr sz="1200" dirty="0">
                <a:solidFill>
                  <a:srgbClr val="444444"/>
                </a:solidFill>
                <a:latin typeface="Arial"/>
              </a:rPr>
              <a:t>•  </a:t>
            </a:r>
            <a:r>
              <a:rPr sz="1200" dirty="0" err="1">
                <a:solidFill>
                  <a:srgbClr val="444444"/>
                </a:solidFill>
                <a:latin typeface="Arial"/>
              </a:rPr>
              <a:t>Экологийн</a:t>
            </a:r>
            <a:r>
              <a:rPr sz="1200" dirty="0">
                <a:solidFill>
                  <a:srgbClr val="444444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444444"/>
                </a:solidFill>
                <a:latin typeface="Arial"/>
              </a:rPr>
              <a:t>коридор</a:t>
            </a:r>
            <a:endParaRPr sz="1200" dirty="0">
              <a:solidFill>
                <a:srgbClr val="444444"/>
              </a:solidFill>
              <a:latin typeface="Arial"/>
            </a:endParaRPr>
          </a:p>
          <a:p>
            <a:pPr algn="l">
              <a:spcBef>
                <a:spcPts val="0"/>
              </a:spcBef>
              <a:spcAft>
                <a:spcPts val="100"/>
              </a:spcAft>
            </a:pPr>
            <a:r>
              <a:rPr sz="1200" dirty="0">
                <a:solidFill>
                  <a:srgbClr val="444444"/>
                </a:solidFill>
                <a:latin typeface="Arial"/>
              </a:rPr>
              <a:t>•  </a:t>
            </a:r>
            <a:r>
              <a:rPr sz="1200" dirty="0" err="1">
                <a:solidFill>
                  <a:srgbClr val="444444"/>
                </a:solidFill>
                <a:latin typeface="Arial"/>
              </a:rPr>
              <a:t>Усны</a:t>
            </a:r>
            <a:r>
              <a:rPr sz="1200" dirty="0">
                <a:solidFill>
                  <a:srgbClr val="444444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444444"/>
                </a:solidFill>
                <a:latin typeface="Arial"/>
              </a:rPr>
              <a:t>нөөц</a:t>
            </a:r>
            <a:r>
              <a:rPr sz="1200" dirty="0">
                <a:solidFill>
                  <a:srgbClr val="444444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444444"/>
                </a:solidFill>
                <a:latin typeface="Arial"/>
              </a:rPr>
              <a:t>газар</a:t>
            </a:r>
            <a:r>
              <a:rPr sz="1200" dirty="0">
                <a:solidFill>
                  <a:srgbClr val="444444"/>
                </a:solidFill>
                <a:latin typeface="Arial"/>
              </a:rPr>
              <a:t>, </a:t>
            </a:r>
            <a:r>
              <a:rPr sz="1200" dirty="0" err="1">
                <a:solidFill>
                  <a:srgbClr val="444444"/>
                </a:solidFill>
                <a:latin typeface="Arial"/>
              </a:rPr>
              <a:t>сав</a:t>
            </a:r>
            <a:r>
              <a:rPr sz="1200" dirty="0">
                <a:solidFill>
                  <a:srgbClr val="444444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444444"/>
                </a:solidFill>
                <a:latin typeface="Arial"/>
              </a:rPr>
              <a:t>газрын</a:t>
            </a:r>
            <a:r>
              <a:rPr sz="1200" dirty="0">
                <a:solidFill>
                  <a:srgbClr val="444444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444444"/>
                </a:solidFill>
                <a:latin typeface="Arial"/>
              </a:rPr>
              <a:t>экосистем</a:t>
            </a:r>
            <a:r>
              <a:rPr sz="1200" dirty="0">
                <a:solidFill>
                  <a:srgbClr val="444444"/>
                </a:solidFill>
                <a:latin typeface="Arial"/>
              </a:rPr>
              <a:t> </a:t>
            </a:r>
          </a:p>
          <a:p>
            <a:pPr algn="l">
              <a:spcBef>
                <a:spcPts val="0"/>
              </a:spcBef>
              <a:spcAft>
                <a:spcPts val="100"/>
              </a:spcAft>
            </a:pPr>
            <a:r>
              <a:rPr sz="1200" dirty="0">
                <a:solidFill>
                  <a:srgbClr val="444444"/>
                </a:solidFill>
                <a:latin typeface="Arial"/>
              </a:rPr>
              <a:t>•  </a:t>
            </a:r>
            <a:r>
              <a:rPr sz="1200" dirty="0" err="1">
                <a:solidFill>
                  <a:srgbClr val="444444"/>
                </a:solidFill>
                <a:latin typeface="Arial"/>
              </a:rPr>
              <a:t>Бүс</a:t>
            </a:r>
            <a:r>
              <a:rPr sz="1200" dirty="0">
                <a:solidFill>
                  <a:srgbClr val="444444"/>
                </a:solidFill>
                <a:latin typeface="Arial"/>
              </a:rPr>
              <a:t> </a:t>
            </a:r>
            <a:r>
              <a:rPr sz="1200" dirty="0" err="1">
                <a:solidFill>
                  <a:srgbClr val="444444"/>
                </a:solidFill>
                <a:latin typeface="Arial"/>
              </a:rPr>
              <a:t>нутгийн</a:t>
            </a:r>
            <a:r>
              <a:rPr sz="1200" dirty="0">
                <a:solidFill>
                  <a:srgbClr val="444444"/>
                </a:solidFill>
                <a:latin typeface="Arial"/>
              </a:rPr>
              <a:t> ногоон </a:t>
            </a:r>
            <a:r>
              <a:rPr sz="1200" dirty="0" err="1">
                <a:solidFill>
                  <a:srgbClr val="444444"/>
                </a:solidFill>
                <a:latin typeface="Arial"/>
              </a:rPr>
              <a:t>сүлжээ</a:t>
            </a:r>
            <a:endParaRPr sz="1200" dirty="0">
              <a:solidFill>
                <a:srgbClr val="444444"/>
              </a:solidFill>
              <a:latin typeface="Arial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4087368" y="5029200"/>
            <a:ext cx="274320" cy="365760"/>
          </a:xfrm>
          <a:prstGeom prst="rightArrow">
            <a:avLst/>
          </a:prstGeom>
          <a:solidFill>
            <a:srgbClr val="4E9A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ounded Rectangle 18"/>
          <p:cNvSpPr/>
          <p:nvPr/>
        </p:nvSpPr>
        <p:spPr>
          <a:xfrm>
            <a:off x="4389120" y="4572000"/>
            <a:ext cx="3429000" cy="969264"/>
          </a:xfrm>
          <a:prstGeom prst="roundRect">
            <a:avLst>
              <a:gd name="adj" fmla="val 6000"/>
            </a:avLst>
          </a:prstGeom>
          <a:solidFill>
            <a:srgbClr val="F2F7F4"/>
          </a:solidFill>
          <a:ln w="15875">
            <a:solidFill>
              <a:srgbClr val="4E9A5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4008" tIns="36576" rIns="64008" bIns="36576" rtlCol="0" anchor="t"/>
          <a:lstStyle/>
          <a:p>
            <a:pPr algn="l">
              <a:spcAft>
                <a:spcPts val="200"/>
              </a:spcAft>
            </a:pPr>
            <a:r>
              <a:rPr sz="1600" b="1" dirty="0" err="1">
                <a:solidFill>
                  <a:srgbClr val="14563F"/>
                </a:solidFill>
                <a:latin typeface="Arial"/>
              </a:rPr>
              <a:t>Дүүргийн</a:t>
            </a:r>
            <a:r>
              <a:rPr sz="1600" b="1" dirty="0">
                <a:solidFill>
                  <a:srgbClr val="14563F"/>
                </a:solidFill>
                <a:latin typeface="Arial"/>
              </a:rPr>
              <a:t> </a:t>
            </a:r>
            <a:r>
              <a:rPr sz="1600" b="1" dirty="0" err="1">
                <a:solidFill>
                  <a:srgbClr val="14563F"/>
                </a:solidFill>
                <a:latin typeface="Arial"/>
              </a:rPr>
              <a:t>түвшин</a:t>
            </a:r>
            <a:endParaRPr sz="1600" b="1" dirty="0">
              <a:solidFill>
                <a:srgbClr val="14563F"/>
              </a:solidFill>
              <a:latin typeface="Arial"/>
            </a:endParaRPr>
          </a:p>
          <a:p>
            <a:pPr algn="l">
              <a:spcBef>
                <a:spcPts val="0"/>
              </a:spcBef>
              <a:spcAft>
                <a:spcPts val="100"/>
              </a:spcAft>
            </a:pPr>
            <a:r>
              <a:rPr sz="1050" dirty="0">
                <a:solidFill>
                  <a:srgbClr val="444444"/>
                </a:solidFill>
                <a:latin typeface="Arial"/>
              </a:rPr>
              <a:t>• 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Цэцэрлэгт</a:t>
            </a:r>
            <a:r>
              <a:rPr sz="1050" dirty="0">
                <a:solidFill>
                  <a:srgbClr val="444444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хүрээлэн</a:t>
            </a:r>
            <a:r>
              <a:rPr sz="1050" dirty="0">
                <a:solidFill>
                  <a:srgbClr val="444444"/>
                </a:solidFill>
                <a:latin typeface="Arial"/>
              </a:rPr>
              <a:t>,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задгай</a:t>
            </a:r>
            <a:r>
              <a:rPr sz="1050" dirty="0">
                <a:solidFill>
                  <a:srgbClr val="444444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орон</a:t>
            </a:r>
            <a:r>
              <a:rPr sz="1050" dirty="0">
                <a:solidFill>
                  <a:srgbClr val="444444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зайн</a:t>
            </a:r>
            <a:r>
              <a:rPr sz="1050" dirty="0">
                <a:solidFill>
                  <a:srgbClr val="444444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систем</a:t>
            </a:r>
            <a:endParaRPr sz="1050" dirty="0">
              <a:solidFill>
                <a:srgbClr val="444444"/>
              </a:solidFill>
              <a:latin typeface="Arial"/>
            </a:endParaRPr>
          </a:p>
          <a:p>
            <a:pPr algn="l">
              <a:spcBef>
                <a:spcPts val="0"/>
              </a:spcBef>
              <a:spcAft>
                <a:spcPts val="100"/>
              </a:spcAft>
            </a:pPr>
            <a:r>
              <a:rPr sz="1050" dirty="0">
                <a:solidFill>
                  <a:srgbClr val="444444"/>
                </a:solidFill>
                <a:latin typeface="Arial"/>
              </a:rPr>
              <a:t>•  Ногоон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гудамж</a:t>
            </a:r>
            <a:endParaRPr sz="1050" dirty="0">
              <a:solidFill>
                <a:srgbClr val="444444"/>
              </a:solidFill>
              <a:latin typeface="Arial"/>
            </a:endParaRPr>
          </a:p>
          <a:p>
            <a:pPr algn="l">
              <a:spcBef>
                <a:spcPts val="0"/>
              </a:spcBef>
              <a:spcAft>
                <a:spcPts val="100"/>
              </a:spcAft>
            </a:pPr>
            <a:r>
              <a:rPr sz="1050" dirty="0">
                <a:solidFill>
                  <a:srgbClr val="444444"/>
                </a:solidFill>
                <a:latin typeface="Arial"/>
              </a:rPr>
              <a:t>• 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Цэнхэр</a:t>
            </a:r>
            <a:r>
              <a:rPr sz="1050" dirty="0">
                <a:solidFill>
                  <a:srgbClr val="444444"/>
                </a:solidFill>
                <a:latin typeface="Arial"/>
              </a:rPr>
              <a:t>-ногоон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коридор</a:t>
            </a:r>
            <a:endParaRPr sz="1050" dirty="0">
              <a:solidFill>
                <a:srgbClr val="444444"/>
              </a:solidFill>
              <a:latin typeface="Arial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7836408" y="5029200"/>
            <a:ext cx="274320" cy="365760"/>
          </a:xfrm>
          <a:prstGeom prst="rightArrow">
            <a:avLst/>
          </a:prstGeom>
          <a:solidFill>
            <a:srgbClr val="4E9A5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8138159" y="4572000"/>
            <a:ext cx="3429000" cy="969264"/>
          </a:xfrm>
          <a:prstGeom prst="roundRect">
            <a:avLst>
              <a:gd name="adj" fmla="val 6000"/>
            </a:avLst>
          </a:prstGeom>
          <a:solidFill>
            <a:srgbClr val="F2F7F4"/>
          </a:solidFill>
          <a:ln w="15875">
            <a:solidFill>
              <a:srgbClr val="4E9A5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4008" tIns="36576" rIns="64008" bIns="36576" rtlCol="0" anchor="t"/>
          <a:lstStyle/>
          <a:p>
            <a:pPr algn="l">
              <a:spcAft>
                <a:spcPts val="200"/>
              </a:spcAft>
            </a:pPr>
            <a:r>
              <a:rPr sz="1600" b="1" dirty="0" err="1">
                <a:solidFill>
                  <a:srgbClr val="14563F"/>
                </a:solidFill>
                <a:latin typeface="Arial"/>
              </a:rPr>
              <a:t>Хорооллын</a:t>
            </a:r>
            <a:r>
              <a:rPr sz="1600" b="1" dirty="0">
                <a:solidFill>
                  <a:srgbClr val="14563F"/>
                </a:solidFill>
                <a:latin typeface="Arial"/>
              </a:rPr>
              <a:t> </a:t>
            </a:r>
            <a:r>
              <a:rPr sz="1600" b="1" dirty="0" err="1">
                <a:solidFill>
                  <a:srgbClr val="14563F"/>
                </a:solidFill>
                <a:latin typeface="Arial"/>
              </a:rPr>
              <a:t>түвшин</a:t>
            </a:r>
            <a:endParaRPr sz="1600" b="1" dirty="0">
              <a:solidFill>
                <a:srgbClr val="14563F"/>
              </a:solidFill>
              <a:latin typeface="Arial"/>
            </a:endParaRPr>
          </a:p>
          <a:p>
            <a:pPr algn="l">
              <a:spcBef>
                <a:spcPts val="0"/>
              </a:spcBef>
              <a:spcAft>
                <a:spcPts val="100"/>
              </a:spcAft>
            </a:pPr>
            <a:r>
              <a:rPr sz="1050" dirty="0">
                <a:solidFill>
                  <a:srgbClr val="444444"/>
                </a:solidFill>
                <a:latin typeface="Arial"/>
              </a:rPr>
              <a:t>• 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Нийтийн</a:t>
            </a:r>
            <a:r>
              <a:rPr sz="1050" dirty="0">
                <a:solidFill>
                  <a:srgbClr val="444444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орон</a:t>
            </a:r>
            <a:r>
              <a:rPr sz="1050" dirty="0">
                <a:solidFill>
                  <a:srgbClr val="444444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зай</a:t>
            </a:r>
            <a:endParaRPr sz="1050" dirty="0">
              <a:solidFill>
                <a:srgbClr val="444444"/>
              </a:solidFill>
              <a:latin typeface="Arial"/>
            </a:endParaRPr>
          </a:p>
          <a:p>
            <a:pPr algn="l">
              <a:spcBef>
                <a:spcPts val="0"/>
              </a:spcBef>
              <a:spcAft>
                <a:spcPts val="100"/>
              </a:spcAft>
            </a:pPr>
            <a:r>
              <a:rPr sz="1050" dirty="0">
                <a:solidFill>
                  <a:srgbClr val="444444"/>
                </a:solidFill>
                <a:latin typeface="Arial"/>
              </a:rPr>
              <a:t>• 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Гудамжны</a:t>
            </a:r>
            <a:r>
              <a:rPr sz="1050" dirty="0">
                <a:solidFill>
                  <a:srgbClr val="444444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орчин</a:t>
            </a:r>
            <a:endParaRPr sz="1050" dirty="0">
              <a:solidFill>
                <a:srgbClr val="444444"/>
              </a:solidFill>
              <a:latin typeface="Arial"/>
            </a:endParaRPr>
          </a:p>
          <a:p>
            <a:pPr algn="l">
              <a:spcBef>
                <a:spcPts val="0"/>
              </a:spcBef>
              <a:spcAft>
                <a:spcPts val="100"/>
              </a:spcAft>
            </a:pPr>
            <a:r>
              <a:rPr sz="1050" dirty="0">
                <a:solidFill>
                  <a:srgbClr val="444444"/>
                </a:solidFill>
                <a:latin typeface="Arial"/>
              </a:rPr>
              <a:t>• 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Олон</a:t>
            </a:r>
            <a:r>
              <a:rPr sz="1050" dirty="0">
                <a:solidFill>
                  <a:srgbClr val="444444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нийтийн</a:t>
            </a:r>
            <a:r>
              <a:rPr sz="1050" dirty="0">
                <a:solidFill>
                  <a:srgbClr val="444444"/>
                </a:solidFill>
                <a:latin typeface="Arial"/>
              </a:rPr>
              <a:t> ногоон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дэд</a:t>
            </a:r>
            <a:r>
              <a:rPr sz="1050" dirty="0">
                <a:solidFill>
                  <a:srgbClr val="444444"/>
                </a:solidFill>
                <a:latin typeface="Arial"/>
              </a:rPr>
              <a:t> </a:t>
            </a:r>
            <a:r>
              <a:rPr sz="1050" dirty="0" err="1">
                <a:solidFill>
                  <a:srgbClr val="444444"/>
                </a:solidFill>
                <a:latin typeface="Arial"/>
              </a:rPr>
              <a:t>бүтэц</a:t>
            </a:r>
            <a:endParaRPr sz="1050" dirty="0">
              <a:solidFill>
                <a:srgbClr val="444444"/>
              </a:solidFill>
              <a:latin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11480" y="5577840"/>
            <a:ext cx="11384280" cy="1124712"/>
          </a:xfrm>
          <a:prstGeom prst="roundRect">
            <a:avLst>
              <a:gd name="adj" fmla="val 12000"/>
            </a:avLst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4008" tIns="36576" rIns="64008" bIns="36576" rtlCol="0" anchor="ctr"/>
          <a:lstStyle/>
          <a:p>
            <a:pPr algn="ctr"/>
            <a:r>
              <a:rPr sz="2000" b="0" dirty="0">
                <a:solidFill>
                  <a:srgbClr val="FFFFFF"/>
                </a:solidFill>
                <a:latin typeface="Arial"/>
              </a:rPr>
              <a:t>Ногоон </a:t>
            </a:r>
            <a:r>
              <a:rPr sz="2000" b="0" dirty="0" err="1">
                <a:solidFill>
                  <a:srgbClr val="FFFFFF"/>
                </a:solidFill>
                <a:latin typeface="Arial"/>
              </a:rPr>
              <a:t>дэд</a:t>
            </a:r>
            <a:r>
              <a:rPr sz="2000" b="0" dirty="0">
                <a:solidFill>
                  <a:srgbClr val="FFFFFF"/>
                </a:solidFill>
                <a:latin typeface="Arial"/>
              </a:rPr>
              <a:t> </a:t>
            </a:r>
            <a:r>
              <a:rPr sz="2000" b="0" dirty="0" err="1">
                <a:solidFill>
                  <a:srgbClr val="FFFFFF"/>
                </a:solidFill>
                <a:latin typeface="Arial"/>
              </a:rPr>
              <a:t>бүтэц</a:t>
            </a:r>
            <a:r>
              <a:rPr sz="2000" b="0" dirty="0">
                <a:solidFill>
                  <a:srgbClr val="FFFFFF"/>
                </a:solidFill>
                <a:latin typeface="Arial"/>
              </a:rPr>
              <a:t> нь </a:t>
            </a:r>
            <a:r>
              <a:rPr sz="2000" b="0" dirty="0" err="1">
                <a:solidFill>
                  <a:srgbClr val="FFFFFF"/>
                </a:solidFill>
                <a:latin typeface="Arial"/>
              </a:rPr>
              <a:t>тусдаа</a:t>
            </a:r>
            <a:r>
              <a:rPr sz="2000" b="0" dirty="0">
                <a:solidFill>
                  <a:srgbClr val="FFFFFF"/>
                </a:solidFill>
                <a:latin typeface="Arial"/>
              </a:rPr>
              <a:t> </a:t>
            </a:r>
            <a:r>
              <a:rPr sz="2000" b="0" dirty="0" err="1">
                <a:solidFill>
                  <a:srgbClr val="FFFFFF"/>
                </a:solidFill>
                <a:latin typeface="Arial"/>
              </a:rPr>
              <a:t>төслүүдийн</a:t>
            </a:r>
            <a:r>
              <a:rPr sz="2000" b="0" dirty="0">
                <a:solidFill>
                  <a:srgbClr val="FFFFFF"/>
                </a:solidFill>
                <a:latin typeface="Arial"/>
              </a:rPr>
              <a:t> </a:t>
            </a:r>
            <a:r>
              <a:rPr sz="2000" b="0" dirty="0" err="1">
                <a:solidFill>
                  <a:srgbClr val="FFFFFF"/>
                </a:solidFill>
                <a:latin typeface="Arial"/>
              </a:rPr>
              <a:t>цуглуулга</a:t>
            </a:r>
            <a:r>
              <a:rPr sz="2000" b="0" dirty="0">
                <a:solidFill>
                  <a:srgbClr val="FFFFFF"/>
                </a:solidFill>
                <a:latin typeface="Arial"/>
              </a:rPr>
              <a:t> </a:t>
            </a:r>
            <a:r>
              <a:rPr sz="2000" b="0" dirty="0" err="1">
                <a:solidFill>
                  <a:srgbClr val="FFFFFF"/>
                </a:solidFill>
                <a:latin typeface="Arial"/>
              </a:rPr>
              <a:t>бус</a:t>
            </a:r>
            <a:r>
              <a:rPr sz="2000" b="0" dirty="0">
                <a:solidFill>
                  <a:srgbClr val="FFFFFF"/>
                </a:solidFill>
                <a:latin typeface="Arial"/>
              </a:rPr>
              <a:t>, </a:t>
            </a:r>
            <a:r>
              <a:rPr sz="2000" b="1" dirty="0" err="1">
                <a:solidFill>
                  <a:srgbClr val="FFFFFF"/>
                </a:solidFill>
                <a:latin typeface="Arial"/>
              </a:rPr>
              <a:t>хо</a:t>
            </a:r>
            <a:r>
              <a:rPr lang="mn-MN" sz="2000" b="1" dirty="0">
                <a:solidFill>
                  <a:srgbClr val="FFFFFF"/>
                </a:solidFill>
                <a:latin typeface="Arial"/>
              </a:rPr>
              <a:t>орондоо системтэйгээр холбогдсон</a:t>
            </a:r>
            <a:r>
              <a:rPr sz="2000" b="1" dirty="0">
                <a:solidFill>
                  <a:srgbClr val="FFFFFF"/>
                </a:solidFill>
                <a:latin typeface="Arial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rial"/>
              </a:rPr>
              <a:t>хотын</a:t>
            </a:r>
            <a:r>
              <a:rPr sz="2000" b="1" dirty="0">
                <a:solidFill>
                  <a:srgbClr val="FFFFFF"/>
                </a:solidFill>
                <a:latin typeface="Arial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rial"/>
              </a:rPr>
              <a:t>тогтолцоо</a:t>
            </a:r>
            <a:r>
              <a:rPr sz="2000" b="1" dirty="0">
                <a:solidFill>
                  <a:srgbClr val="FFFFFF"/>
                </a:solidFill>
                <a:latin typeface="Arial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rial"/>
              </a:rPr>
              <a:t>болгон</a:t>
            </a:r>
            <a:r>
              <a:rPr sz="2000" b="1" dirty="0">
                <a:solidFill>
                  <a:srgbClr val="FFFFFF"/>
                </a:solidFill>
                <a:latin typeface="Arial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rial"/>
              </a:rPr>
              <a:t>төлөвлөгдсөн</a:t>
            </a:r>
            <a:r>
              <a:rPr sz="2000" b="1" dirty="0">
                <a:solidFill>
                  <a:srgbClr val="FFFFFF"/>
                </a:solidFill>
                <a:latin typeface="Arial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rial"/>
              </a:rPr>
              <a:t>үедээ</a:t>
            </a:r>
            <a:r>
              <a:rPr sz="2000" b="1" dirty="0">
                <a:solidFill>
                  <a:srgbClr val="FFFFFF"/>
                </a:solidFill>
                <a:latin typeface="Arial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rial"/>
              </a:rPr>
              <a:t>хамгийн</a:t>
            </a:r>
            <a:r>
              <a:rPr sz="2000" b="1" dirty="0">
                <a:solidFill>
                  <a:srgbClr val="FFFFFF"/>
                </a:solidFill>
                <a:latin typeface="Arial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rial"/>
              </a:rPr>
              <a:t>их</a:t>
            </a:r>
            <a:r>
              <a:rPr sz="2000" b="1" dirty="0">
                <a:solidFill>
                  <a:srgbClr val="FFFFFF"/>
                </a:solidFill>
                <a:latin typeface="Arial"/>
              </a:rPr>
              <a:t> үр </a:t>
            </a:r>
            <a:r>
              <a:rPr sz="2000" b="1" dirty="0" err="1">
                <a:solidFill>
                  <a:srgbClr val="FFFFFF"/>
                </a:solidFill>
                <a:latin typeface="Arial"/>
              </a:rPr>
              <a:t>өгөөжөө</a:t>
            </a:r>
            <a:r>
              <a:rPr sz="2000" b="1" dirty="0">
                <a:solidFill>
                  <a:srgbClr val="FFFFFF"/>
                </a:solidFill>
                <a:latin typeface="Arial"/>
              </a:rPr>
              <a:t> </a:t>
            </a:r>
            <a:r>
              <a:rPr sz="2000" b="1" dirty="0" err="1">
                <a:solidFill>
                  <a:srgbClr val="FFFFFF"/>
                </a:solidFill>
                <a:latin typeface="Arial"/>
              </a:rPr>
              <a:t>өгдөг</a:t>
            </a:r>
            <a:r>
              <a:rPr sz="2000" b="1" dirty="0">
                <a:solidFill>
                  <a:srgbClr val="FFFFFF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/>
          <p:cNvSpPr/>
          <p:nvPr/>
        </p:nvSpPr>
        <p:spPr>
          <a:xfrm>
            <a:off x="640080" y="597278"/>
            <a:ext cx="897940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23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Газар ашиглалт, нөхөн сэргээлтийн нэгдсэн төлөвлөлт</a:t>
            </a:r>
            <a:endParaRPr lang="en-US" sz="2300" dirty="0">
              <a:solidFill>
                <a:schemeClr val="bg1"/>
              </a:solidFill>
            </a:endParaRPr>
          </a:p>
        </p:txBody>
      </p:sp>
      <p:sp>
        <p:nvSpPr>
          <p:cNvPr id="6" name="Text 4"/>
          <p:cNvSpPr/>
          <p:nvPr/>
        </p:nvSpPr>
        <p:spPr>
          <a:xfrm>
            <a:off x="9646920" y="457200"/>
            <a:ext cx="2057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105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Ногоон хот Монгол (GICM)</a:t>
            </a:r>
            <a:endParaRPr lang="en-US" sz="1050" dirty="0"/>
          </a:p>
          <a:p>
            <a:pPr marL="0" indent="0" algn="r">
              <a:lnSpc>
                <a:spcPct val="100000"/>
              </a:lnSpc>
              <a:buNone/>
            </a:pPr>
            <a:r>
              <a:rPr lang="en-US" sz="950" dirty="0">
                <a:solidFill>
                  <a:srgbClr val="6B71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Бүрэлдэхүүн хэсэг 2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1783080" y="1591056"/>
            <a:ext cx="12252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Үр дүн 2.1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136392" y="1591056"/>
            <a:ext cx="12252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Үр дүн 2.2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184826" y="1307592"/>
            <a:ext cx="3683086" cy="4389120"/>
          </a:xfrm>
          <a:prstGeom prst="roundRect">
            <a:avLst>
              <a:gd name="adj" fmla="val 1972"/>
            </a:avLst>
          </a:prstGeom>
          <a:solidFill>
            <a:srgbClr val="FFFFFF"/>
          </a:solidFill>
          <a:ln w="12700">
            <a:solidFill>
              <a:srgbClr val="DFE3D4"/>
            </a:solidFill>
            <a:prstDash val="solid"/>
          </a:ln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40080" y="1435608"/>
            <a:ext cx="2606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C5F2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Төлөвлөлтийн гол ажлууд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76654" y="1801368"/>
            <a:ext cx="3336393" cy="36330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98000"/>
              </a:lnSpc>
              <a:spcAft>
                <a:spcPts val="400"/>
              </a:spcAft>
              <a:buSzPct val="100000"/>
            </a:pPr>
            <a:r>
              <a:rPr lang="en-US" sz="1200" b="1" dirty="0">
                <a:solidFill>
                  <a:srgbClr val="002060"/>
                </a:solidFill>
                <a:latin typeface="Cambria"/>
              </a:rPr>
              <a:t>2.1 </a:t>
            </a:r>
            <a:r>
              <a:rPr lang="ru-RU" sz="1200" b="1" dirty="0">
                <a:solidFill>
                  <a:srgbClr val="002060"/>
                </a:solidFill>
                <a:latin typeface="Cambria"/>
              </a:rPr>
              <a:t>Ялгарал багатай эрчим хүч</a:t>
            </a:r>
          </a:p>
          <a:p>
            <a:pPr>
              <a:lnSpc>
                <a:spcPct val="98000"/>
              </a:lnSpc>
              <a:spcAft>
                <a:spcPts val="400"/>
              </a:spcAft>
              <a:buSzPct val="100000"/>
            </a:pPr>
            <a:r>
              <a:rPr lang="ru-RU" sz="1200" dirty="0">
                <a:solidFill>
                  <a:srgbClr val="2A2E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Утаагүй бүсчлэлийн урамшуулал · хогийн цэгийн метан, биохий (Дархан) · эко орон сууцны загвар · эрчим хүчний хэмнэлттэй үйлчилгээний төв (Эрдэнэт)</a:t>
            </a:r>
            <a:endParaRPr lang="mn-MN" sz="1200" dirty="0">
              <a:solidFill>
                <a:srgbClr val="2A2E2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lnSpc>
                <a:spcPct val="98000"/>
              </a:lnSpc>
              <a:spcAft>
                <a:spcPts val="400"/>
              </a:spcAft>
              <a:buSzPct val="100000"/>
            </a:pPr>
            <a:r>
              <a:rPr lang="en-US" sz="1200" b="1" dirty="0">
                <a:solidFill>
                  <a:srgbClr val="0B3161"/>
                </a:solidFill>
                <a:latin typeface="Cambria"/>
              </a:rPr>
              <a:t>2.2 </a:t>
            </a:r>
            <a:r>
              <a:rPr lang="ru-RU" sz="1200" b="1" dirty="0">
                <a:solidFill>
                  <a:srgbClr val="0B3161"/>
                </a:solidFill>
                <a:latin typeface="Cambria"/>
              </a:rPr>
              <a:t>Экосистем, хотын хүнсний систем</a:t>
            </a:r>
            <a:endParaRPr lang="ru-RU" sz="1200" dirty="0">
              <a:solidFill>
                <a:srgbClr val="2A2E2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r>
              <a:rPr lang="ru-RU" sz="1200" dirty="0">
                <a:solidFill>
                  <a:srgbClr val="1A2733"/>
                </a:solidFill>
                <a:latin typeface="Calibri"/>
              </a:rPr>
              <a:t>Ойжуулалт, газрын нөхөн сэргээлт (150+ га) · гэр хорооллын өрхөд жимсний мод · 3 хотын хүнсний лабораторийн тоног төхөөрөмж · өвлийн хүлэмж, гидропоник</a:t>
            </a:r>
            <a:endParaRPr lang="mn-MN" sz="1200" dirty="0">
              <a:solidFill>
                <a:srgbClr val="1A2733"/>
              </a:solidFill>
              <a:latin typeface="Calibri"/>
            </a:endParaRPr>
          </a:p>
          <a:p>
            <a:r>
              <a:rPr lang="en-US" sz="1200" b="1" dirty="0">
                <a:solidFill>
                  <a:srgbClr val="0B3161"/>
                </a:solidFill>
                <a:latin typeface="Cambria"/>
              </a:rPr>
              <a:t>2.3 </a:t>
            </a:r>
            <a:r>
              <a:rPr lang="ru-RU" sz="1200" b="1" dirty="0">
                <a:solidFill>
                  <a:srgbClr val="0B3161"/>
                </a:solidFill>
                <a:latin typeface="Cambria"/>
              </a:rPr>
              <a:t>Ус, үерийн менежмент</a:t>
            </a:r>
            <a:endParaRPr lang="mn-MN" sz="1200" b="1" dirty="0">
              <a:solidFill>
                <a:srgbClr val="0B3161"/>
              </a:solidFill>
              <a:latin typeface="Cambria"/>
            </a:endParaRPr>
          </a:p>
          <a:p>
            <a:r>
              <a:rPr lang="ru-RU" sz="1200" dirty="0">
                <a:solidFill>
                  <a:srgbClr val="1A2733"/>
                </a:solidFill>
                <a:latin typeface="Calibri"/>
              </a:rPr>
              <a:t>Голын эргийн 100 га нөхөн сэргээлт · саарал усны дахин ашиглалт · ариун цэврийн үйлчилгээний төв · хиймэл усан сан · хиймэл намгархаг цэвэрлэгээ (Эрдэнэт)</a:t>
            </a:r>
          </a:p>
          <a:p>
            <a:r>
              <a:rPr lang="en-US" sz="1200" b="1" dirty="0">
                <a:solidFill>
                  <a:srgbClr val="0B3161"/>
                </a:solidFill>
                <a:latin typeface="Cambria"/>
              </a:rPr>
              <a:t>2.4 </a:t>
            </a:r>
            <a:r>
              <a:rPr lang="ru-RU" sz="1200" b="1" dirty="0">
                <a:solidFill>
                  <a:srgbClr val="0B3161"/>
                </a:solidFill>
                <a:latin typeface="Cambria"/>
              </a:rPr>
              <a:t>Тойрог эдийн засаг, хог хаягдал</a:t>
            </a:r>
          </a:p>
          <a:p>
            <a:r>
              <a:rPr lang="ru-RU" sz="1200" dirty="0">
                <a:solidFill>
                  <a:srgbClr val="1A2733"/>
                </a:solidFill>
                <a:latin typeface="Calibri"/>
              </a:rPr>
              <a:t>Дахивар тээврийн ложистикийн төв · батарей дахин боловсруулах ложистик · хүнсний хог хаягдлын компост төв · шаталтын туршилтын байгууламж</a:t>
            </a:r>
          </a:p>
          <a:p>
            <a:endParaRPr lang="ru-RU" sz="1200" b="1" dirty="0">
              <a:solidFill>
                <a:srgbClr val="0B3161"/>
              </a:solidFill>
              <a:latin typeface="Cambria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314802" y="1572768"/>
            <a:ext cx="7726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A2E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Гурван хотын газар нөхөн сэргээлтийн тэргүүлэх бүсийн </a:t>
            </a:r>
            <a:r>
              <a:rPr lang="en-US" sz="1600" b="1" dirty="0" err="1">
                <a:solidFill>
                  <a:srgbClr val="2A2E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зураг</a:t>
            </a:r>
            <a:r>
              <a:rPr lang="en-US" sz="1600" b="1" dirty="0">
                <a:solidFill>
                  <a:srgbClr val="2A2E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977640" y="2395728"/>
            <a:ext cx="2542032" cy="3291840"/>
          </a:xfrm>
          <a:prstGeom prst="roundRect">
            <a:avLst>
              <a:gd name="adj" fmla="val 2158"/>
            </a:avLst>
          </a:prstGeom>
          <a:solidFill>
            <a:srgbClr val="FFFFFF"/>
          </a:solidFill>
          <a:ln w="12700">
            <a:solidFill>
              <a:srgbClr val="DFE3D4"/>
            </a:solidFill>
            <a:prstDash val="solid"/>
          </a:ln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1" name="Image 0" descr="/sessions/dazzling-friendly-clarke/mnt/outputs/maps/img-002.png"/>
          <p:cNvPicPr>
            <a:picLocks noChangeAspect="1"/>
          </p:cNvPicPr>
          <p:nvPr/>
        </p:nvPicPr>
        <p:blipFill>
          <a:blip r:embed="rId3"/>
          <a:srcRect t="-7874" b="-7874"/>
          <a:stretch/>
        </p:blipFill>
        <p:spPr>
          <a:xfrm>
            <a:off x="4087368" y="2505456"/>
            <a:ext cx="2322576" cy="2688336"/>
          </a:xfrm>
          <a:prstGeom prst="rect">
            <a:avLst/>
          </a:prstGeom>
        </p:spPr>
      </p:pic>
      <p:sp>
        <p:nvSpPr>
          <p:cNvPr id="22" name="Shape 19"/>
          <p:cNvSpPr/>
          <p:nvPr/>
        </p:nvSpPr>
        <p:spPr>
          <a:xfrm>
            <a:off x="4087368" y="5266944"/>
            <a:ext cx="2322576" cy="310896"/>
          </a:xfrm>
          <a:prstGeom prst="roundRect">
            <a:avLst>
              <a:gd name="adj" fmla="val 14706"/>
            </a:avLst>
          </a:prstGeom>
          <a:solidFill>
            <a:srgbClr val="2C5F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4087368" y="5266944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Улаанбаатар хот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6684264" y="2395728"/>
            <a:ext cx="2542032" cy="3291840"/>
          </a:xfrm>
          <a:prstGeom prst="roundRect">
            <a:avLst>
              <a:gd name="adj" fmla="val 2158"/>
            </a:avLst>
          </a:prstGeom>
          <a:solidFill>
            <a:srgbClr val="FFFFFF"/>
          </a:solidFill>
          <a:ln w="12700">
            <a:solidFill>
              <a:srgbClr val="DFE3D4"/>
            </a:solidFill>
            <a:prstDash val="solid"/>
          </a:ln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5" name="Image 1" descr="/sessions/dazzling-friendly-clarke/mnt/outputs/maps/img-001.png"/>
          <p:cNvPicPr>
            <a:picLocks noChangeAspect="1"/>
          </p:cNvPicPr>
          <p:nvPr/>
        </p:nvPicPr>
        <p:blipFill>
          <a:blip r:embed="rId4"/>
          <a:srcRect t="-7874" b="-7874"/>
          <a:stretch/>
        </p:blipFill>
        <p:spPr>
          <a:xfrm>
            <a:off x="6793992" y="2505456"/>
            <a:ext cx="2322576" cy="2688336"/>
          </a:xfrm>
          <a:prstGeom prst="rect">
            <a:avLst/>
          </a:prstGeom>
        </p:spPr>
      </p:pic>
      <p:sp>
        <p:nvSpPr>
          <p:cNvPr id="26" name="Shape 22"/>
          <p:cNvSpPr/>
          <p:nvPr/>
        </p:nvSpPr>
        <p:spPr>
          <a:xfrm>
            <a:off x="6793992" y="5266944"/>
            <a:ext cx="2322576" cy="310896"/>
          </a:xfrm>
          <a:prstGeom prst="roundRect">
            <a:avLst>
              <a:gd name="adj" fmla="val 14706"/>
            </a:avLst>
          </a:prstGeom>
          <a:solidFill>
            <a:srgbClr val="356C7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Text 23"/>
          <p:cNvSpPr/>
          <p:nvPr/>
        </p:nvSpPr>
        <p:spPr>
          <a:xfrm>
            <a:off x="6793992" y="5266944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Эрдэнэт хот (Орхон)</a:t>
            </a:r>
            <a:endParaRPr lang="en-US" sz="1100" dirty="0"/>
          </a:p>
        </p:txBody>
      </p:sp>
      <p:sp>
        <p:nvSpPr>
          <p:cNvPr id="28" name="Shape 24"/>
          <p:cNvSpPr/>
          <p:nvPr/>
        </p:nvSpPr>
        <p:spPr>
          <a:xfrm>
            <a:off x="9390888" y="2395728"/>
            <a:ext cx="2542032" cy="3291840"/>
          </a:xfrm>
          <a:prstGeom prst="roundRect">
            <a:avLst>
              <a:gd name="adj" fmla="val 2158"/>
            </a:avLst>
          </a:prstGeom>
          <a:solidFill>
            <a:srgbClr val="FFFFFF"/>
          </a:solidFill>
          <a:ln w="12700">
            <a:solidFill>
              <a:srgbClr val="DFE3D4"/>
            </a:solidFill>
            <a:prstDash val="solid"/>
          </a:ln>
          <a:effectLst>
            <a:outerShdw blurRad="889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9" name="Image 2" descr="/sessions/dazzling-friendly-clarke/mnt/outputs/maps/img-000.png"/>
          <p:cNvPicPr>
            <a:picLocks noChangeAspect="1"/>
          </p:cNvPicPr>
          <p:nvPr/>
        </p:nvPicPr>
        <p:blipFill>
          <a:blip r:embed="rId5"/>
          <a:srcRect t="-7874" b="-7874"/>
          <a:stretch/>
        </p:blipFill>
        <p:spPr>
          <a:xfrm>
            <a:off x="9500616" y="2505456"/>
            <a:ext cx="2322576" cy="2688336"/>
          </a:xfrm>
          <a:prstGeom prst="rect">
            <a:avLst/>
          </a:prstGeom>
        </p:spPr>
      </p:pic>
      <p:sp>
        <p:nvSpPr>
          <p:cNvPr id="30" name="Shape 25"/>
          <p:cNvSpPr/>
          <p:nvPr/>
        </p:nvSpPr>
        <p:spPr>
          <a:xfrm>
            <a:off x="9500616" y="5266944"/>
            <a:ext cx="2322576" cy="310896"/>
          </a:xfrm>
          <a:prstGeom prst="roundRect">
            <a:avLst>
              <a:gd name="adj" fmla="val 14706"/>
            </a:avLst>
          </a:prstGeom>
          <a:solidFill>
            <a:srgbClr val="B07A3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Text 26"/>
          <p:cNvSpPr/>
          <p:nvPr/>
        </p:nvSpPr>
        <p:spPr>
          <a:xfrm>
            <a:off x="9500616" y="5266944"/>
            <a:ext cx="232257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Дархан хот (Дархан-Уул)</a:t>
            </a:r>
            <a:endParaRPr lang="en-US" sz="1100" dirty="0"/>
          </a:p>
        </p:txBody>
      </p:sp>
      <p:sp>
        <p:nvSpPr>
          <p:cNvPr id="32" name="Text 27"/>
          <p:cNvSpPr/>
          <p:nvPr/>
        </p:nvSpPr>
        <p:spPr>
          <a:xfrm>
            <a:off x="502920" y="5897880"/>
            <a:ext cx="11201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6B71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Зорилго (Хүрэх үр дүн 2): хотын тогтвортой байдлын сорилтыг шийдэх, уур амьсгалын өөрчлөлтөд тэсвэртэй, байгальд эерэг, нүүрстөрөгч багатай шийдэлд хөрөнгө оруулалтыг нэмэгдүүлэх.</a:t>
            </a:r>
            <a:endParaRPr lang="en-US" sz="1100" dirty="0"/>
          </a:p>
        </p:txBody>
      </p:sp>
      <p:sp>
        <p:nvSpPr>
          <p:cNvPr id="34" name="Text 0">
            <a:extLst>
              <a:ext uri="{FF2B5EF4-FFF2-40B4-BE49-F238E27FC236}">
                <a16:creationId xmlns:a16="http://schemas.microsoft.com/office/drawing/2014/main" id="{3697D982-3E36-02D1-CF98-7838BDAD66B6}"/>
              </a:ext>
            </a:extLst>
          </p:cNvPr>
          <p:cNvSpPr/>
          <p:nvPr/>
        </p:nvSpPr>
        <p:spPr>
          <a:xfrm>
            <a:off x="457200" y="237744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1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БҮРЭЛДЭХҮҮН ХЭСЭГ </a:t>
            </a:r>
            <a:r>
              <a:rPr lang="mn-MN" b="1" kern="0" spc="1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r>
              <a:rPr lang="en-US" b="1" kern="0" spc="1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mn-MN" b="1" kern="0" spc="1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Дүн шинжилгээ ба нэгдсэн төлөвлөлт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783080" y="420624"/>
            <a:ext cx="8686800" cy="310896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B07A3C"/>
                </a:solidFill>
                <a:latin typeface="Calibri"/>
              </a:rPr>
              <a:t>МЭДЛЭГ ХУВААЛЦАХ, ЧАДАВХИ БЭХЖҮҮЛЭХ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83080" y="731520"/>
            <a:ext cx="8229600" cy="548640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2A2E24"/>
                </a:solidFill>
                <a:latin typeface="Cambria"/>
              </a:rPr>
              <a:t>Бүрэлдэхүүн хэсэг 3 — Үйл ажиллагааны логик дэс дараалал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555480" y="457200"/>
            <a:ext cx="2194560" cy="640080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2C5F2D"/>
                </a:solidFill>
                <a:latin typeface="Calibri"/>
              </a:rPr>
              <a:t>Ногоон хот Монгол (GICM)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B7163"/>
                </a:solidFill>
                <a:latin typeface="Calibri"/>
              </a:rPr>
              <a:t>Бүрэлдэхүүн хэсэг 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783080" y="1572768"/>
            <a:ext cx="1225296" cy="292608"/>
          </a:xfrm>
          <a:prstGeom prst="roundRect">
            <a:avLst>
              <a:gd name="adj" fmla="val 50000"/>
            </a:avLst>
          </a:prstGeom>
          <a:solidFill>
            <a:srgbClr val="2C5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783080" y="1572768"/>
            <a:ext cx="1225296" cy="29260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FFFFFF"/>
                </a:solidFill>
                <a:latin typeface="Calibri"/>
              </a:rPr>
              <a:t>Үр дүн 3.1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136391" y="1572768"/>
            <a:ext cx="1225296" cy="292608"/>
          </a:xfrm>
          <a:prstGeom prst="roundRect">
            <a:avLst>
              <a:gd name="adj" fmla="val 50000"/>
            </a:avLst>
          </a:prstGeom>
          <a:solidFill>
            <a:srgbClr val="356C7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136391" y="1572768"/>
            <a:ext cx="1225296" cy="29260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FFFFFF"/>
                </a:solidFill>
                <a:latin typeface="Calibri"/>
              </a:rPr>
              <a:t>Үр дүн 3.2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89704" y="1572768"/>
            <a:ext cx="1225296" cy="292608"/>
          </a:xfrm>
          <a:prstGeom prst="roundRect">
            <a:avLst>
              <a:gd name="adj" fmla="val 50000"/>
            </a:avLst>
          </a:prstGeom>
          <a:solidFill>
            <a:srgbClr val="B07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489704" y="1572768"/>
            <a:ext cx="1225296" cy="29260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FFFFFF"/>
                </a:solidFill>
                <a:latin typeface="Calibri"/>
              </a:rPr>
              <a:t>Үр дүн 3.3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843016" y="1572768"/>
            <a:ext cx="1225296" cy="292608"/>
          </a:xfrm>
          <a:prstGeom prst="roundRect">
            <a:avLst>
              <a:gd name="adj" fmla="val 50000"/>
            </a:avLst>
          </a:prstGeom>
          <a:solidFill>
            <a:srgbClr val="7A6A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5843016" y="1572768"/>
            <a:ext cx="1225296" cy="29260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>
                <a:solidFill>
                  <a:srgbClr val="FFFFFF"/>
                </a:solidFill>
                <a:latin typeface="Calibri"/>
              </a:rPr>
              <a:t>Үр дүн 3.4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2029968"/>
            <a:ext cx="2670048" cy="3611880"/>
          </a:xfrm>
          <a:prstGeom prst="roundRect">
            <a:avLst>
              <a:gd name="adj" fmla="val 4000"/>
            </a:avLst>
          </a:prstGeom>
          <a:solidFill>
            <a:srgbClr val="FBFCF8"/>
          </a:solidFill>
          <a:ln w="12700">
            <a:solidFill>
              <a:srgbClr val="DFE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502920" y="2029968"/>
            <a:ext cx="2670048" cy="786384"/>
          </a:xfrm>
          <a:prstGeom prst="roundRect">
            <a:avLst>
              <a:gd name="adj" fmla="val 6000"/>
            </a:avLst>
          </a:prstGeom>
          <a:solidFill>
            <a:srgbClr val="2C5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612648" y="2139696"/>
            <a:ext cx="384048" cy="38404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12648" y="2139696"/>
            <a:ext cx="384048" cy="3840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2C5F2D"/>
                </a:solidFill>
                <a:latin typeface="Cambria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51560" y="2121408"/>
            <a:ext cx="2029967" cy="6400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Calibri"/>
              </a:rPr>
              <a:t>ЧАДАВХИ ХӨГЖҮҮЛЭХ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0936" y="2898648"/>
            <a:ext cx="2414015" cy="529569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dirty="0" err="1">
                <a:solidFill>
                  <a:srgbClr val="2C5F2D"/>
                </a:solidFill>
                <a:latin typeface="Calibri"/>
              </a:rPr>
              <a:t>Хүртээмжтэй</a:t>
            </a:r>
            <a:r>
              <a:rPr sz="1100" b="1" dirty="0">
                <a:solidFill>
                  <a:srgbClr val="2C5F2D"/>
                </a:solidFill>
                <a:latin typeface="Calibri"/>
              </a:rPr>
              <a:t>, </a:t>
            </a:r>
            <a:r>
              <a:rPr sz="1100" b="1" dirty="0" err="1">
                <a:solidFill>
                  <a:srgbClr val="2C5F2D"/>
                </a:solidFill>
                <a:latin typeface="Calibri"/>
              </a:rPr>
              <a:t>жендэрийн</a:t>
            </a:r>
            <a:r>
              <a:rPr sz="1100" b="1" dirty="0">
                <a:solidFill>
                  <a:srgbClr val="2C5F2D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2C5F2D"/>
                </a:solidFill>
                <a:latin typeface="Calibri"/>
              </a:rPr>
              <a:t>мэдрэмжтэй</a:t>
            </a:r>
            <a:r>
              <a:rPr sz="1100" b="1" dirty="0">
                <a:solidFill>
                  <a:srgbClr val="2C5F2D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2C5F2D"/>
                </a:solidFill>
                <a:latin typeface="Calibri"/>
              </a:rPr>
              <a:t>чадавхи</a:t>
            </a:r>
            <a:r>
              <a:rPr sz="1100" b="1" dirty="0">
                <a:solidFill>
                  <a:srgbClr val="2C5F2D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2C5F2D"/>
                </a:solidFill>
                <a:latin typeface="Calibri"/>
              </a:rPr>
              <a:t>хөгжүүлэх</a:t>
            </a:r>
            <a:r>
              <a:rPr sz="1100" b="1" dirty="0">
                <a:solidFill>
                  <a:srgbClr val="2C5F2D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2C5F2D"/>
                </a:solidFill>
                <a:latin typeface="Calibri"/>
              </a:rPr>
              <a:t>хөтөлбөр</a:t>
            </a:r>
            <a:endParaRPr sz="1100" b="1" dirty="0">
              <a:solidFill>
                <a:srgbClr val="2C5F2D"/>
              </a:solidFill>
              <a:latin typeface="Calibri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0936" y="3584448"/>
            <a:ext cx="2414015" cy="2091150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dirty="0">
                <a:solidFill>
                  <a:srgbClr val="2C5F2D"/>
                </a:solidFill>
                <a:latin typeface="Calibri"/>
              </a:rPr>
              <a:t>3.1.1  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Ногоон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хотын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сургалтын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нэгдсэн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хөтөлбөр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боловсруулах</a:t>
            </a:r>
            <a:endParaRPr sz="1400" b="0" dirty="0">
              <a:solidFill>
                <a:srgbClr val="2A2E24"/>
              </a:solidFill>
              <a:latin typeface="Calibri"/>
            </a:endParaRP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dirty="0">
                <a:solidFill>
                  <a:srgbClr val="2C5F2D"/>
                </a:solidFill>
                <a:latin typeface="Calibri"/>
              </a:rPr>
              <a:t>3.1.2 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Хотын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захиргаа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,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газар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хэлтэс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,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мэргэжилтнүүдэд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зорилтот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сургалт</a:t>
            </a:r>
            <a:endParaRPr sz="1400" b="0" dirty="0">
              <a:solidFill>
                <a:srgbClr val="2A2E24"/>
              </a:solidFill>
              <a:latin typeface="Calibri"/>
            </a:endParaRP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dirty="0">
                <a:solidFill>
                  <a:srgbClr val="2C5F2D"/>
                </a:solidFill>
                <a:latin typeface="Calibri"/>
              </a:rPr>
              <a:t>3.1.3  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Ногоон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дэд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бүтэц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,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байгальд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суурилсан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шийдлийн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техникийн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сургалт</a:t>
            </a:r>
            <a:endParaRPr sz="1400" b="0" dirty="0">
              <a:solidFill>
                <a:srgbClr val="2A2E24"/>
              </a:solidFill>
              <a:latin typeface="Calibri"/>
            </a:endParaRPr>
          </a:p>
        </p:txBody>
      </p:sp>
      <p:sp>
        <p:nvSpPr>
          <p:cNvPr id="23" name="Chevron 22"/>
          <p:cNvSpPr/>
          <p:nvPr/>
        </p:nvSpPr>
        <p:spPr>
          <a:xfrm>
            <a:off x="3191256" y="2304288"/>
            <a:ext cx="146304" cy="237744"/>
          </a:xfrm>
          <a:prstGeom prst="chevron">
            <a:avLst>
              <a:gd name="adj" fmla="val 60000"/>
            </a:avLst>
          </a:prstGeom>
          <a:solidFill>
            <a:srgbClr val="2C5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23"/>
          <p:cNvSpPr/>
          <p:nvPr/>
        </p:nvSpPr>
        <p:spPr>
          <a:xfrm>
            <a:off x="3337560" y="2029968"/>
            <a:ext cx="2670048" cy="3611880"/>
          </a:xfrm>
          <a:prstGeom prst="roundRect">
            <a:avLst>
              <a:gd name="adj" fmla="val 4000"/>
            </a:avLst>
          </a:prstGeom>
          <a:solidFill>
            <a:srgbClr val="FBFCF8"/>
          </a:solidFill>
          <a:ln w="12700">
            <a:solidFill>
              <a:srgbClr val="DFE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ounded Rectangle 24"/>
          <p:cNvSpPr/>
          <p:nvPr/>
        </p:nvSpPr>
        <p:spPr>
          <a:xfrm>
            <a:off x="3337560" y="2029968"/>
            <a:ext cx="2670048" cy="786384"/>
          </a:xfrm>
          <a:prstGeom prst="roundRect">
            <a:avLst>
              <a:gd name="adj" fmla="val 6000"/>
            </a:avLst>
          </a:prstGeom>
          <a:solidFill>
            <a:srgbClr val="356C7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3447288" y="2139696"/>
            <a:ext cx="384048" cy="38404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3447288" y="2139696"/>
            <a:ext cx="384048" cy="3840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356C77"/>
                </a:solidFill>
                <a:latin typeface="Cambria"/>
              </a:rPr>
              <a:t>2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86200" y="2121408"/>
            <a:ext cx="2029967" cy="6400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Calibri"/>
              </a:rPr>
              <a:t>ИННОВАЦИ &amp; МЭДЛЭГИЙН ТӨВ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65576" y="2898648"/>
            <a:ext cx="2414015" cy="3653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dirty="0" err="1">
                <a:solidFill>
                  <a:srgbClr val="356C77"/>
                </a:solidFill>
                <a:latin typeface="Calibri"/>
              </a:rPr>
              <a:t>Инноваци</a:t>
            </a:r>
            <a:r>
              <a:rPr sz="1100" b="1" dirty="0">
                <a:solidFill>
                  <a:srgbClr val="356C77"/>
                </a:solidFill>
                <a:latin typeface="Calibri"/>
              </a:rPr>
              <a:t>, </a:t>
            </a:r>
            <a:r>
              <a:rPr sz="1100" b="1" dirty="0" err="1">
                <a:solidFill>
                  <a:srgbClr val="356C77"/>
                </a:solidFill>
                <a:latin typeface="Calibri"/>
              </a:rPr>
              <a:t>мэдлэг</a:t>
            </a:r>
            <a:r>
              <a:rPr sz="1100" b="1" dirty="0">
                <a:solidFill>
                  <a:srgbClr val="356C77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356C77"/>
                </a:solidFill>
                <a:latin typeface="Calibri"/>
              </a:rPr>
              <a:t>хуваалцах</a:t>
            </a:r>
            <a:r>
              <a:rPr sz="1100" b="1" dirty="0">
                <a:solidFill>
                  <a:srgbClr val="356C77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356C77"/>
                </a:solidFill>
                <a:latin typeface="Calibri"/>
              </a:rPr>
              <a:t>түншлэл</a:t>
            </a:r>
            <a:r>
              <a:rPr sz="1100" b="1" dirty="0">
                <a:solidFill>
                  <a:srgbClr val="356C77"/>
                </a:solidFill>
                <a:latin typeface="Calibri"/>
              </a:rPr>
              <a:t>, </a:t>
            </a:r>
            <a:r>
              <a:rPr sz="1100" b="1" dirty="0" err="1">
                <a:solidFill>
                  <a:srgbClr val="356C77"/>
                </a:solidFill>
                <a:latin typeface="Calibri"/>
              </a:rPr>
              <a:t>нэгдсэн</a:t>
            </a:r>
            <a:r>
              <a:rPr sz="1100" b="1" dirty="0">
                <a:solidFill>
                  <a:srgbClr val="356C77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356C77"/>
                </a:solidFill>
                <a:latin typeface="Calibri"/>
              </a:rPr>
              <a:t>мэдлэгийн</a:t>
            </a:r>
            <a:r>
              <a:rPr sz="1100" b="1" dirty="0">
                <a:solidFill>
                  <a:srgbClr val="356C77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356C77"/>
                </a:solidFill>
                <a:latin typeface="Calibri"/>
              </a:rPr>
              <a:t>төв</a:t>
            </a:r>
            <a:endParaRPr sz="1100" b="1" dirty="0">
              <a:solidFill>
                <a:srgbClr val="356C77"/>
              </a:solidFill>
              <a:latin typeface="Calibri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465576" y="3584448"/>
            <a:ext cx="2414015" cy="1380763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dirty="0">
                <a:solidFill>
                  <a:srgbClr val="356C77"/>
                </a:solidFill>
                <a:latin typeface="Calibri"/>
              </a:rPr>
              <a:t>3.2.1  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Ногоон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хотын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инновацийн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лаб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(Innovation Lab)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байгуулах</a:t>
            </a:r>
            <a:endParaRPr sz="1400" b="0" dirty="0">
              <a:solidFill>
                <a:srgbClr val="2A2E24"/>
              </a:solidFill>
              <a:latin typeface="Calibri"/>
            </a:endParaRP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 dirty="0">
                <a:solidFill>
                  <a:srgbClr val="356C77"/>
                </a:solidFill>
                <a:latin typeface="Calibri"/>
              </a:rPr>
              <a:t>3.2.2  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Ногоон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хотын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мэдлэгийн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нэгдсэн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төв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байгуулж</a:t>
            </a:r>
            <a:r>
              <a:rPr sz="1400" b="0" dirty="0">
                <a:solidFill>
                  <a:srgbClr val="2A2E24"/>
                </a:solidFill>
                <a:latin typeface="Calibri"/>
              </a:rPr>
              <a:t> </a:t>
            </a:r>
            <a:r>
              <a:rPr sz="1400" b="0" dirty="0" err="1">
                <a:solidFill>
                  <a:srgbClr val="2A2E24"/>
                </a:solidFill>
                <a:latin typeface="Calibri"/>
              </a:rPr>
              <a:t>институцичлах</a:t>
            </a:r>
            <a:endParaRPr sz="1400" b="0" dirty="0">
              <a:solidFill>
                <a:srgbClr val="2A2E24"/>
              </a:solidFill>
              <a:latin typeface="Calibri"/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6025896" y="2304288"/>
            <a:ext cx="146304" cy="237744"/>
          </a:xfrm>
          <a:prstGeom prst="chevron">
            <a:avLst>
              <a:gd name="adj" fmla="val 60000"/>
            </a:avLst>
          </a:prstGeom>
          <a:solidFill>
            <a:srgbClr val="356C7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Rounded Rectangle 31"/>
          <p:cNvSpPr/>
          <p:nvPr/>
        </p:nvSpPr>
        <p:spPr>
          <a:xfrm>
            <a:off x="6172200" y="2029968"/>
            <a:ext cx="2670048" cy="3611880"/>
          </a:xfrm>
          <a:prstGeom prst="roundRect">
            <a:avLst>
              <a:gd name="adj" fmla="val 4000"/>
            </a:avLst>
          </a:prstGeom>
          <a:solidFill>
            <a:srgbClr val="FBFCF8"/>
          </a:solidFill>
          <a:ln w="12700">
            <a:solidFill>
              <a:srgbClr val="DFE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Rounded Rectangle 32"/>
          <p:cNvSpPr/>
          <p:nvPr/>
        </p:nvSpPr>
        <p:spPr>
          <a:xfrm>
            <a:off x="6172200" y="2029968"/>
            <a:ext cx="2670048" cy="786384"/>
          </a:xfrm>
          <a:prstGeom prst="roundRect">
            <a:avLst>
              <a:gd name="adj" fmla="val 6000"/>
            </a:avLst>
          </a:prstGeom>
          <a:solidFill>
            <a:srgbClr val="B07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Oval 33"/>
          <p:cNvSpPr/>
          <p:nvPr/>
        </p:nvSpPr>
        <p:spPr>
          <a:xfrm>
            <a:off x="6281928" y="2139696"/>
            <a:ext cx="384048" cy="38404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6281928" y="2139696"/>
            <a:ext cx="384048" cy="3840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B07A3C"/>
                </a:solidFill>
                <a:latin typeface="Cambria"/>
              </a:rPr>
              <a:t>3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720840" y="2121408"/>
            <a:ext cx="2029967" cy="6400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Calibri"/>
              </a:rPr>
              <a:t>ИРГЭДИЙН ОРОЛЦОО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300216" y="2898648"/>
            <a:ext cx="2414015" cy="529569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dirty="0" err="1">
                <a:solidFill>
                  <a:srgbClr val="B07A3C"/>
                </a:solidFill>
                <a:latin typeface="Calibri"/>
              </a:rPr>
              <a:t>Иргэдийн</a:t>
            </a:r>
            <a:r>
              <a:rPr sz="1100" b="1" dirty="0">
                <a:solidFill>
                  <a:srgbClr val="B07A3C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B07A3C"/>
                </a:solidFill>
                <a:latin typeface="Calibri"/>
              </a:rPr>
              <a:t>хүртээмжтэй</a:t>
            </a:r>
            <a:r>
              <a:rPr sz="1100" b="1" dirty="0">
                <a:solidFill>
                  <a:srgbClr val="B07A3C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B07A3C"/>
                </a:solidFill>
                <a:latin typeface="Calibri"/>
              </a:rPr>
              <a:t>оролцоо</a:t>
            </a:r>
            <a:r>
              <a:rPr sz="1100" b="1" dirty="0">
                <a:solidFill>
                  <a:srgbClr val="B07A3C"/>
                </a:solidFill>
                <a:latin typeface="Calibri"/>
              </a:rPr>
              <a:t>, </a:t>
            </a:r>
            <a:r>
              <a:rPr sz="1100" b="1" dirty="0" err="1">
                <a:solidFill>
                  <a:srgbClr val="B07A3C"/>
                </a:solidFill>
                <a:latin typeface="Calibri"/>
              </a:rPr>
              <a:t>зан</a:t>
            </a:r>
            <a:r>
              <a:rPr sz="1100" b="1" dirty="0">
                <a:solidFill>
                  <a:srgbClr val="B07A3C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B07A3C"/>
                </a:solidFill>
                <a:latin typeface="Calibri"/>
              </a:rPr>
              <a:t>үйлийн</a:t>
            </a:r>
            <a:r>
              <a:rPr sz="1100" b="1" dirty="0">
                <a:solidFill>
                  <a:srgbClr val="B07A3C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B07A3C"/>
                </a:solidFill>
                <a:latin typeface="Calibri"/>
              </a:rPr>
              <a:t>өөрчлөлтийн</a:t>
            </a:r>
            <a:r>
              <a:rPr sz="1100" b="1" dirty="0">
                <a:solidFill>
                  <a:srgbClr val="B07A3C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B07A3C"/>
                </a:solidFill>
                <a:latin typeface="Calibri"/>
              </a:rPr>
              <a:t>мэдээлэл</a:t>
            </a:r>
            <a:r>
              <a:rPr sz="1100" b="1" dirty="0">
                <a:solidFill>
                  <a:srgbClr val="B07A3C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B07A3C"/>
                </a:solidFill>
                <a:latin typeface="Calibri"/>
              </a:rPr>
              <a:t>сурталчилгаа</a:t>
            </a:r>
            <a:endParaRPr sz="1100" b="1" dirty="0">
              <a:solidFill>
                <a:srgbClr val="B07A3C"/>
              </a:solidFill>
              <a:latin typeface="Calibri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300216" y="3584448"/>
            <a:ext cx="2414015" cy="1956946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B07A3C"/>
                </a:solidFill>
                <a:latin typeface="Calibri"/>
              </a:rPr>
              <a:t>3.3.1  </a:t>
            </a:r>
            <a:r>
              <a:rPr sz="1400" b="0">
                <a:solidFill>
                  <a:srgbClr val="2A2E24"/>
                </a:solidFill>
                <a:latin typeface="Calibri"/>
              </a:rPr>
              <a:t>УАӨ-д дасан зохицох, тогтвортой амьдралын аян</a:t>
            </a: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B07A3C"/>
                </a:solidFill>
                <a:latin typeface="Calibri"/>
              </a:rPr>
              <a:t>3.3.2  </a:t>
            </a:r>
            <a:r>
              <a:rPr sz="1400" b="0">
                <a:solidFill>
                  <a:srgbClr val="2A2E24"/>
                </a:solidFill>
                <a:latin typeface="Calibri"/>
              </a:rPr>
              <a:t>Хог хаягдлын нэгдсэн менежментийн аян</a:t>
            </a: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B07A3C"/>
                </a:solidFill>
                <a:latin typeface="Calibri"/>
              </a:rPr>
              <a:t>3.3.3  </a:t>
            </a:r>
            <a:r>
              <a:rPr sz="1400" b="0">
                <a:solidFill>
                  <a:srgbClr val="2A2E24"/>
                </a:solidFill>
                <a:latin typeface="Calibri"/>
              </a:rPr>
              <a:t>Хүнсний тогтвортой сонголтын аян</a:t>
            </a: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B07A3C"/>
                </a:solidFill>
                <a:latin typeface="Calibri"/>
              </a:rPr>
              <a:t>3.3.4  </a:t>
            </a:r>
            <a:r>
              <a:rPr sz="1400" b="0">
                <a:solidFill>
                  <a:srgbClr val="2A2E24"/>
                </a:solidFill>
                <a:latin typeface="Calibri"/>
              </a:rPr>
              <a:t>Гэр хорооллыг чадавхижуулах аян</a:t>
            </a:r>
          </a:p>
        </p:txBody>
      </p:sp>
      <p:sp>
        <p:nvSpPr>
          <p:cNvPr id="39" name="Chevron 38"/>
          <p:cNvSpPr/>
          <p:nvPr/>
        </p:nvSpPr>
        <p:spPr>
          <a:xfrm>
            <a:off x="8860536" y="2304288"/>
            <a:ext cx="146304" cy="237744"/>
          </a:xfrm>
          <a:prstGeom prst="chevron">
            <a:avLst>
              <a:gd name="adj" fmla="val 60000"/>
            </a:avLst>
          </a:prstGeom>
          <a:solidFill>
            <a:srgbClr val="B07A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39"/>
          <p:cNvSpPr/>
          <p:nvPr/>
        </p:nvSpPr>
        <p:spPr>
          <a:xfrm>
            <a:off x="9006840" y="2029968"/>
            <a:ext cx="2670048" cy="3611880"/>
          </a:xfrm>
          <a:prstGeom prst="roundRect">
            <a:avLst>
              <a:gd name="adj" fmla="val 4000"/>
            </a:avLst>
          </a:prstGeom>
          <a:solidFill>
            <a:srgbClr val="FBFCF8"/>
          </a:solidFill>
          <a:ln w="12700">
            <a:solidFill>
              <a:srgbClr val="DFE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Rounded Rectangle 40"/>
          <p:cNvSpPr/>
          <p:nvPr/>
        </p:nvSpPr>
        <p:spPr>
          <a:xfrm>
            <a:off x="9006840" y="2029968"/>
            <a:ext cx="2670048" cy="786384"/>
          </a:xfrm>
          <a:prstGeom prst="roundRect">
            <a:avLst>
              <a:gd name="adj" fmla="val 6000"/>
            </a:avLst>
          </a:prstGeom>
          <a:solidFill>
            <a:srgbClr val="7A6A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Oval 41"/>
          <p:cNvSpPr/>
          <p:nvPr/>
        </p:nvSpPr>
        <p:spPr>
          <a:xfrm>
            <a:off x="9116568" y="2139696"/>
            <a:ext cx="384048" cy="38404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TextBox 42"/>
          <p:cNvSpPr txBox="1"/>
          <p:nvPr/>
        </p:nvSpPr>
        <p:spPr>
          <a:xfrm>
            <a:off x="9116568" y="2139696"/>
            <a:ext cx="384048" cy="384048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7A6A57"/>
                </a:solidFill>
                <a:latin typeface="Cambria"/>
              </a:rPr>
              <a:t>4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555480" y="2121408"/>
            <a:ext cx="2029967" cy="640080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FFFFFF"/>
                </a:solidFill>
                <a:latin typeface="Calibri"/>
              </a:rPr>
              <a:t>МЭДЛЭГ СОЛИЛЦОО &amp; СҮЛЖЭЭ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134856" y="2898648"/>
            <a:ext cx="2414015" cy="365356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>
              <a:lnSpc>
                <a:spcPct val="97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dirty="0" err="1">
                <a:solidFill>
                  <a:srgbClr val="7A6A57"/>
                </a:solidFill>
                <a:latin typeface="Calibri"/>
              </a:rPr>
              <a:t>Монгол</a:t>
            </a:r>
            <a:r>
              <a:rPr sz="1100" b="1" dirty="0">
                <a:solidFill>
                  <a:srgbClr val="7A6A57"/>
                </a:solidFill>
                <a:latin typeface="Calibri"/>
              </a:rPr>
              <a:t>, </a:t>
            </a:r>
            <a:r>
              <a:rPr sz="1100" b="1" dirty="0" err="1">
                <a:solidFill>
                  <a:srgbClr val="7A6A57"/>
                </a:solidFill>
                <a:latin typeface="Calibri"/>
              </a:rPr>
              <a:t>бүс</a:t>
            </a:r>
            <a:r>
              <a:rPr sz="1100" b="1" dirty="0">
                <a:solidFill>
                  <a:srgbClr val="7A6A57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7A6A57"/>
                </a:solidFill>
                <a:latin typeface="Calibri"/>
              </a:rPr>
              <a:t>нутаг</a:t>
            </a:r>
            <a:r>
              <a:rPr sz="1100" b="1" dirty="0">
                <a:solidFill>
                  <a:srgbClr val="7A6A57"/>
                </a:solidFill>
                <a:latin typeface="Calibri"/>
              </a:rPr>
              <a:t>, </a:t>
            </a:r>
            <a:r>
              <a:rPr sz="1100" b="1" dirty="0" err="1">
                <a:solidFill>
                  <a:srgbClr val="7A6A57"/>
                </a:solidFill>
                <a:latin typeface="Calibri"/>
              </a:rPr>
              <a:t>дэлхийн</a:t>
            </a:r>
            <a:r>
              <a:rPr sz="1100" b="1" dirty="0">
                <a:solidFill>
                  <a:srgbClr val="7A6A57"/>
                </a:solidFill>
                <a:latin typeface="Calibri"/>
              </a:rPr>
              <a:t> ногоон </a:t>
            </a:r>
            <a:r>
              <a:rPr sz="1100" b="1" dirty="0" err="1">
                <a:solidFill>
                  <a:srgbClr val="7A6A57"/>
                </a:solidFill>
                <a:latin typeface="Calibri"/>
              </a:rPr>
              <a:t>хотуудтай</a:t>
            </a:r>
            <a:r>
              <a:rPr sz="1100" b="1" dirty="0">
                <a:solidFill>
                  <a:srgbClr val="7A6A57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7A6A57"/>
                </a:solidFill>
                <a:latin typeface="Calibri"/>
              </a:rPr>
              <a:t>суралцах</a:t>
            </a:r>
            <a:r>
              <a:rPr sz="1100" b="1" dirty="0">
                <a:solidFill>
                  <a:srgbClr val="7A6A57"/>
                </a:solidFill>
                <a:latin typeface="Calibri"/>
              </a:rPr>
              <a:t> </a:t>
            </a:r>
            <a:r>
              <a:rPr sz="1100" b="1" dirty="0" err="1">
                <a:solidFill>
                  <a:srgbClr val="7A6A57"/>
                </a:solidFill>
                <a:latin typeface="Calibri"/>
              </a:rPr>
              <a:t>сүлжээ</a:t>
            </a:r>
            <a:endParaRPr sz="1100" b="1" dirty="0">
              <a:solidFill>
                <a:srgbClr val="7A6A57"/>
              </a:solidFill>
              <a:latin typeface="Calibri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134856" y="3584448"/>
            <a:ext cx="2414015" cy="2590389"/>
          </a:xfrm>
          <a:prstGeom prst="rect">
            <a:avLst/>
          </a:prstGeom>
          <a:noFill/>
        </p:spPr>
        <p:txBody>
          <a:bodyPr wrap="square" lIns="36576" tIns="18288" rIns="36576" bIns="18288" anchor="t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7A6A57"/>
                </a:solidFill>
                <a:latin typeface="Calibri"/>
              </a:rPr>
              <a:t>3.4.1  </a:t>
            </a:r>
            <a:r>
              <a:rPr sz="1400" b="0">
                <a:solidFill>
                  <a:srgbClr val="2A2E24"/>
                </a:solidFill>
                <a:latin typeface="Calibri"/>
              </a:rPr>
              <a:t>Бүс нутгийн Ногоон хот академид оролцох</a:t>
            </a: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7A6A57"/>
                </a:solidFill>
                <a:latin typeface="Calibri"/>
              </a:rPr>
              <a:t>3.4.2  </a:t>
            </a:r>
            <a:r>
              <a:rPr sz="1400" b="0">
                <a:solidFill>
                  <a:srgbClr val="2A2E24"/>
                </a:solidFill>
                <a:latin typeface="Calibri"/>
              </a:rPr>
              <a:t>Дэлхийн тогтвортой хотуудын платформ (GPSC)-д оролцох</a:t>
            </a: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7A6A57"/>
                </a:solidFill>
                <a:latin typeface="Calibri"/>
              </a:rPr>
              <a:t>3.4.3  </a:t>
            </a:r>
            <a:r>
              <a:rPr sz="1400" b="0">
                <a:solidFill>
                  <a:srgbClr val="2A2E24"/>
                </a:solidFill>
                <a:latin typeface="Calibri"/>
              </a:rPr>
              <a:t>Дэлхийн мэдлэгийн бүтээгдэхүүн, удирдамжид хувь нэмэр</a:t>
            </a:r>
          </a:p>
          <a:p>
            <a:pPr algn="l">
              <a:lnSpc>
                <a:spcPct val="98000"/>
              </a:lnSpc>
              <a:spcBef>
                <a:spcPts val="0"/>
              </a:spcBef>
              <a:spcAft>
                <a:spcPts val="600"/>
              </a:spcAft>
            </a:pPr>
            <a:r>
              <a:rPr sz="1400" b="1">
                <a:solidFill>
                  <a:srgbClr val="7A6A57"/>
                </a:solidFill>
                <a:latin typeface="Calibri"/>
              </a:rPr>
              <a:t>3.4.4  </a:t>
            </a:r>
            <a:r>
              <a:rPr sz="1400" b="0">
                <a:solidFill>
                  <a:srgbClr val="2A2E24"/>
                </a:solidFill>
                <a:latin typeface="Calibri"/>
              </a:rPr>
              <a:t>Ногоон хотуудын дэлхийн арга хэмжээ, аянд оролцох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502920" y="5870448"/>
            <a:ext cx="11183112" cy="658368"/>
          </a:xfrm>
          <a:prstGeom prst="roundRect">
            <a:avLst>
              <a:gd name="adj" fmla="val 10000"/>
            </a:avLst>
          </a:prstGeom>
          <a:solidFill>
            <a:srgbClr val="F1F4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Rectangle 47"/>
          <p:cNvSpPr/>
          <p:nvPr/>
        </p:nvSpPr>
        <p:spPr>
          <a:xfrm>
            <a:off x="502920" y="5870448"/>
            <a:ext cx="146304" cy="658368"/>
          </a:xfrm>
          <a:prstGeom prst="rect">
            <a:avLst/>
          </a:prstGeom>
          <a:solidFill>
            <a:srgbClr val="234A2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TextBox 48"/>
          <p:cNvSpPr txBox="1"/>
          <p:nvPr/>
        </p:nvSpPr>
        <p:spPr>
          <a:xfrm>
            <a:off x="777240" y="5907024"/>
            <a:ext cx="10972800" cy="603504"/>
          </a:xfrm>
          <a:prstGeom prst="rect">
            <a:avLst/>
          </a:prstGeom>
          <a:noFill/>
        </p:spPr>
        <p:txBody>
          <a:bodyPr wrap="square" lIns="36576" tIns="18288" rIns="36576" bIns="18288" anchor="ctr">
            <a:spAutoFit/>
          </a:bodyPr>
          <a:lstStyle/>
          <a:p>
            <a:pPr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2C5F2D"/>
                </a:solidFill>
                <a:latin typeface="Calibri"/>
              </a:rPr>
              <a:t>Хүрэх үр дүн 3:  </a:t>
            </a:r>
            <a:r>
              <a:rPr sz="1100" b="0">
                <a:solidFill>
                  <a:srgbClr val="6B7163"/>
                </a:solidFill>
                <a:latin typeface="Calibri"/>
              </a:rPr>
              <a:t>Ногоон хот төлөвлөлт, бүтээн байгуулалтын чадавхи бэхжиж, иргэд олон нийтийн оролцоо нэмэгдэж, үндэсний болон олон улсын мэдлэг солилцооны сүлжээнд холбогдсон байх.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4DBA1-883E-A4CA-6D81-E30955962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1846;p334">
            <a:extLst>
              <a:ext uri="{FF2B5EF4-FFF2-40B4-BE49-F238E27FC236}">
                <a16:creationId xmlns:a16="http://schemas.microsoft.com/office/drawing/2014/main" id="{3E9B530B-6435-BD3E-915E-D656D8CCC3B6}"/>
              </a:ext>
            </a:extLst>
          </p:cNvPr>
          <p:cNvSpPr/>
          <p:nvPr/>
        </p:nvSpPr>
        <p:spPr>
          <a:xfrm>
            <a:off x="608940" y="3949020"/>
            <a:ext cx="412039" cy="405248"/>
          </a:xfrm>
          <a:custGeom>
            <a:avLst/>
            <a:gdLst/>
            <a:ahLst/>
            <a:cxnLst/>
            <a:rect l="l" t="t" r="r" b="b"/>
            <a:pathLst>
              <a:path w="232" h="268" extrusionOk="0">
                <a:moveTo>
                  <a:pt x="232" y="105"/>
                </a:moveTo>
                <a:cubicBezTo>
                  <a:pt x="232" y="124"/>
                  <a:pt x="218" y="139"/>
                  <a:pt x="200" y="142"/>
                </a:cubicBezTo>
                <a:cubicBezTo>
                  <a:pt x="196" y="152"/>
                  <a:pt x="186" y="159"/>
                  <a:pt x="174" y="159"/>
                </a:cubicBezTo>
                <a:cubicBezTo>
                  <a:pt x="166" y="159"/>
                  <a:pt x="158" y="155"/>
                  <a:pt x="153" y="150"/>
                </a:cubicBezTo>
                <a:cubicBezTo>
                  <a:pt x="147" y="153"/>
                  <a:pt x="140" y="155"/>
                  <a:pt x="133" y="157"/>
                </a:cubicBezTo>
                <a:cubicBezTo>
                  <a:pt x="135" y="143"/>
                  <a:pt x="139" y="130"/>
                  <a:pt x="141" y="127"/>
                </a:cubicBezTo>
                <a:cubicBezTo>
                  <a:pt x="149" y="110"/>
                  <a:pt x="157" y="102"/>
                  <a:pt x="157" y="102"/>
                </a:cubicBezTo>
                <a:cubicBezTo>
                  <a:pt x="160" y="99"/>
                  <a:pt x="160" y="99"/>
                  <a:pt x="160" y="99"/>
                </a:cubicBezTo>
                <a:cubicBezTo>
                  <a:pt x="153" y="86"/>
                  <a:pt x="153" y="86"/>
                  <a:pt x="153" y="86"/>
                </a:cubicBezTo>
                <a:cubicBezTo>
                  <a:pt x="148" y="89"/>
                  <a:pt x="148" y="89"/>
                  <a:pt x="148" y="89"/>
                </a:cubicBezTo>
                <a:cubicBezTo>
                  <a:pt x="147" y="90"/>
                  <a:pt x="134" y="99"/>
                  <a:pt x="123" y="119"/>
                </a:cubicBezTo>
                <a:cubicBezTo>
                  <a:pt x="121" y="113"/>
                  <a:pt x="119" y="108"/>
                  <a:pt x="117" y="104"/>
                </a:cubicBezTo>
                <a:cubicBezTo>
                  <a:pt x="115" y="99"/>
                  <a:pt x="113" y="95"/>
                  <a:pt x="113" y="90"/>
                </a:cubicBezTo>
                <a:cubicBezTo>
                  <a:pt x="112" y="76"/>
                  <a:pt x="116" y="68"/>
                  <a:pt x="116" y="68"/>
                </a:cubicBezTo>
                <a:cubicBezTo>
                  <a:pt x="120" y="59"/>
                  <a:pt x="120" y="59"/>
                  <a:pt x="120" y="59"/>
                </a:cubicBezTo>
                <a:cubicBezTo>
                  <a:pt x="102" y="61"/>
                  <a:pt x="102" y="61"/>
                  <a:pt x="102" y="61"/>
                </a:cubicBezTo>
                <a:cubicBezTo>
                  <a:pt x="101" y="63"/>
                  <a:pt x="101" y="63"/>
                  <a:pt x="101" y="63"/>
                </a:cubicBezTo>
                <a:cubicBezTo>
                  <a:pt x="100" y="64"/>
                  <a:pt x="89" y="87"/>
                  <a:pt x="97" y="109"/>
                </a:cubicBezTo>
                <a:cubicBezTo>
                  <a:pt x="100" y="115"/>
                  <a:pt x="100" y="122"/>
                  <a:pt x="100" y="127"/>
                </a:cubicBezTo>
                <a:cubicBezTo>
                  <a:pt x="98" y="125"/>
                  <a:pt x="96" y="123"/>
                  <a:pt x="94" y="121"/>
                </a:cubicBezTo>
                <a:cubicBezTo>
                  <a:pt x="87" y="112"/>
                  <a:pt x="75" y="105"/>
                  <a:pt x="74" y="104"/>
                </a:cubicBezTo>
                <a:cubicBezTo>
                  <a:pt x="70" y="102"/>
                  <a:pt x="70" y="102"/>
                  <a:pt x="70" y="102"/>
                </a:cubicBezTo>
                <a:cubicBezTo>
                  <a:pt x="60" y="116"/>
                  <a:pt x="60" y="116"/>
                  <a:pt x="60" y="116"/>
                </a:cubicBezTo>
                <a:cubicBezTo>
                  <a:pt x="65" y="119"/>
                  <a:pt x="65" y="119"/>
                  <a:pt x="65" y="119"/>
                </a:cubicBezTo>
                <a:cubicBezTo>
                  <a:pt x="66" y="120"/>
                  <a:pt x="82" y="130"/>
                  <a:pt x="88" y="149"/>
                </a:cubicBezTo>
                <a:cubicBezTo>
                  <a:pt x="89" y="153"/>
                  <a:pt x="90" y="156"/>
                  <a:pt x="91" y="159"/>
                </a:cubicBezTo>
                <a:cubicBezTo>
                  <a:pt x="85" y="163"/>
                  <a:pt x="78" y="166"/>
                  <a:pt x="70" y="166"/>
                </a:cubicBezTo>
                <a:cubicBezTo>
                  <a:pt x="58" y="166"/>
                  <a:pt x="46" y="159"/>
                  <a:pt x="40" y="149"/>
                </a:cubicBezTo>
                <a:cubicBezTo>
                  <a:pt x="18" y="147"/>
                  <a:pt x="0" y="129"/>
                  <a:pt x="0" y="106"/>
                </a:cubicBezTo>
                <a:cubicBezTo>
                  <a:pt x="0" y="83"/>
                  <a:pt x="18" y="65"/>
                  <a:pt x="40" y="63"/>
                </a:cubicBezTo>
                <a:cubicBezTo>
                  <a:pt x="40" y="62"/>
                  <a:pt x="41" y="62"/>
                  <a:pt x="42" y="61"/>
                </a:cubicBezTo>
                <a:cubicBezTo>
                  <a:pt x="42" y="60"/>
                  <a:pt x="42" y="59"/>
                  <a:pt x="42" y="57"/>
                </a:cubicBezTo>
                <a:cubicBezTo>
                  <a:pt x="42" y="42"/>
                  <a:pt x="54" y="30"/>
                  <a:pt x="69" y="30"/>
                </a:cubicBezTo>
                <a:cubicBezTo>
                  <a:pt x="71" y="30"/>
                  <a:pt x="72" y="30"/>
                  <a:pt x="74" y="30"/>
                </a:cubicBezTo>
                <a:cubicBezTo>
                  <a:pt x="77" y="24"/>
                  <a:pt x="83" y="19"/>
                  <a:pt x="90" y="19"/>
                </a:cubicBezTo>
                <a:cubicBezTo>
                  <a:pt x="91" y="19"/>
                  <a:pt x="92" y="19"/>
                  <a:pt x="93" y="20"/>
                </a:cubicBezTo>
                <a:cubicBezTo>
                  <a:pt x="100" y="8"/>
                  <a:pt x="112" y="0"/>
                  <a:pt x="126" y="0"/>
                </a:cubicBezTo>
                <a:cubicBezTo>
                  <a:pt x="145" y="0"/>
                  <a:pt x="161" y="15"/>
                  <a:pt x="163" y="34"/>
                </a:cubicBezTo>
                <a:cubicBezTo>
                  <a:pt x="181" y="36"/>
                  <a:pt x="195" y="50"/>
                  <a:pt x="196" y="69"/>
                </a:cubicBezTo>
                <a:cubicBezTo>
                  <a:pt x="196" y="69"/>
                  <a:pt x="196" y="69"/>
                  <a:pt x="196" y="69"/>
                </a:cubicBezTo>
                <a:cubicBezTo>
                  <a:pt x="216" y="69"/>
                  <a:pt x="232" y="85"/>
                  <a:pt x="232" y="105"/>
                </a:cubicBezTo>
                <a:close/>
                <a:moveTo>
                  <a:pt x="162" y="245"/>
                </a:moveTo>
                <a:cubicBezTo>
                  <a:pt x="134" y="245"/>
                  <a:pt x="134" y="245"/>
                  <a:pt x="134" y="245"/>
                </a:cubicBezTo>
                <a:cubicBezTo>
                  <a:pt x="133" y="238"/>
                  <a:pt x="127" y="199"/>
                  <a:pt x="127" y="166"/>
                </a:cubicBezTo>
                <a:cubicBezTo>
                  <a:pt x="127" y="148"/>
                  <a:pt x="134" y="128"/>
                  <a:pt x="136" y="125"/>
                </a:cubicBezTo>
                <a:cubicBezTo>
                  <a:pt x="145" y="107"/>
                  <a:pt x="153" y="98"/>
                  <a:pt x="153" y="98"/>
                </a:cubicBezTo>
                <a:cubicBezTo>
                  <a:pt x="151" y="93"/>
                  <a:pt x="151" y="93"/>
                  <a:pt x="151" y="93"/>
                </a:cubicBezTo>
                <a:cubicBezTo>
                  <a:pt x="151" y="93"/>
                  <a:pt x="132" y="107"/>
                  <a:pt x="121" y="136"/>
                </a:cubicBezTo>
                <a:cubicBezTo>
                  <a:pt x="119" y="112"/>
                  <a:pt x="108" y="104"/>
                  <a:pt x="107" y="90"/>
                </a:cubicBezTo>
                <a:cubicBezTo>
                  <a:pt x="106" y="75"/>
                  <a:pt x="111" y="65"/>
                  <a:pt x="111" y="65"/>
                </a:cubicBezTo>
                <a:cubicBezTo>
                  <a:pt x="106" y="66"/>
                  <a:pt x="106" y="66"/>
                  <a:pt x="106" y="66"/>
                </a:cubicBezTo>
                <a:cubicBezTo>
                  <a:pt x="106" y="66"/>
                  <a:pt x="94" y="87"/>
                  <a:pt x="102" y="107"/>
                </a:cubicBezTo>
                <a:cubicBezTo>
                  <a:pt x="109" y="123"/>
                  <a:pt x="102" y="142"/>
                  <a:pt x="102" y="142"/>
                </a:cubicBezTo>
                <a:cubicBezTo>
                  <a:pt x="102" y="142"/>
                  <a:pt x="98" y="132"/>
                  <a:pt x="90" y="124"/>
                </a:cubicBezTo>
                <a:cubicBezTo>
                  <a:pt x="83" y="116"/>
                  <a:pt x="72" y="109"/>
                  <a:pt x="72" y="109"/>
                </a:cubicBezTo>
                <a:cubicBezTo>
                  <a:pt x="67" y="114"/>
                  <a:pt x="67" y="114"/>
                  <a:pt x="67" y="114"/>
                </a:cubicBezTo>
                <a:cubicBezTo>
                  <a:pt x="68" y="115"/>
                  <a:pt x="86" y="126"/>
                  <a:pt x="93" y="147"/>
                </a:cubicBezTo>
                <a:cubicBezTo>
                  <a:pt x="97" y="160"/>
                  <a:pt x="98" y="168"/>
                  <a:pt x="98" y="168"/>
                </a:cubicBezTo>
                <a:cubicBezTo>
                  <a:pt x="98" y="168"/>
                  <a:pt x="91" y="233"/>
                  <a:pt x="89" y="245"/>
                </a:cubicBezTo>
                <a:cubicBezTo>
                  <a:pt x="60" y="245"/>
                  <a:pt x="60" y="245"/>
                  <a:pt x="60" y="245"/>
                </a:cubicBezTo>
                <a:cubicBezTo>
                  <a:pt x="52" y="245"/>
                  <a:pt x="45" y="250"/>
                  <a:pt x="45" y="257"/>
                </a:cubicBezTo>
                <a:cubicBezTo>
                  <a:pt x="45" y="263"/>
                  <a:pt x="52" y="268"/>
                  <a:pt x="60" y="268"/>
                </a:cubicBezTo>
                <a:cubicBezTo>
                  <a:pt x="162" y="268"/>
                  <a:pt x="162" y="268"/>
                  <a:pt x="162" y="268"/>
                </a:cubicBezTo>
                <a:cubicBezTo>
                  <a:pt x="171" y="268"/>
                  <a:pt x="178" y="263"/>
                  <a:pt x="178" y="257"/>
                </a:cubicBezTo>
                <a:cubicBezTo>
                  <a:pt x="178" y="250"/>
                  <a:pt x="171" y="245"/>
                  <a:pt x="162" y="24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E489F68-6935-6414-E0E7-575DCD9A3CFF}"/>
              </a:ext>
            </a:extLst>
          </p:cNvPr>
          <p:cNvSpPr txBox="1"/>
          <p:nvPr/>
        </p:nvSpPr>
        <p:spPr>
          <a:xfrm>
            <a:off x="1314398" y="3947122"/>
            <a:ext cx="92576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2000" dirty="0">
                <a:solidFill>
                  <a:schemeClr val="tx2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Нөхөн сэргээсэн экосистем </a:t>
            </a:r>
            <a:r>
              <a:rPr lang="en-US" sz="2000" dirty="0">
                <a:solidFill>
                  <a:schemeClr val="tx2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en-US" sz="2000" b="1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kern="100" dirty="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39,583.25 </a:t>
            </a:r>
            <a:r>
              <a:rPr lang="mn-MN" sz="2000" b="1" kern="100" dirty="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га</a:t>
            </a:r>
            <a:r>
              <a:rPr lang="en-US" sz="2000" b="1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344E8FD-A525-820B-565C-ABE68F4D6DE4}"/>
              </a:ext>
            </a:extLst>
          </p:cNvPr>
          <p:cNvSpPr txBox="1"/>
          <p:nvPr/>
        </p:nvSpPr>
        <p:spPr>
          <a:xfrm>
            <a:off x="1290586" y="3099741"/>
            <a:ext cx="9257671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mn-MN" sz="2000" dirty="0">
                <a:solidFill>
                  <a:schemeClr val="tx2"/>
                </a:solidFill>
                <a:latin typeface="Arial"/>
                <a:ea typeface="Times New Roman"/>
                <a:cs typeface="Arial"/>
                <a:sym typeface="Times New Roman"/>
              </a:rPr>
              <a:t>Төслийн шууд үр шим хүртэгчид </a:t>
            </a:r>
            <a:r>
              <a:rPr lang="en-US" sz="2000" dirty="0">
                <a:solidFill>
                  <a:schemeClr val="tx2"/>
                </a:solidFill>
                <a:latin typeface="Arial"/>
                <a:ea typeface="Times New Roman"/>
                <a:cs typeface="Arial"/>
                <a:sym typeface="Times New Roman"/>
              </a:rPr>
              <a:t>(</a:t>
            </a:r>
            <a:r>
              <a:rPr lang="mn-MN" sz="2000" dirty="0">
                <a:solidFill>
                  <a:schemeClr val="tx2"/>
                </a:solidFill>
                <a:latin typeface="Arial"/>
                <a:ea typeface="Times New Roman"/>
                <a:cs typeface="Arial"/>
                <a:sym typeface="Times New Roman"/>
              </a:rPr>
              <a:t>хүйсээр нь ангилсан</a:t>
            </a:r>
            <a:r>
              <a:rPr lang="en-US" sz="2000" dirty="0">
                <a:solidFill>
                  <a:schemeClr val="tx2"/>
                </a:solidFill>
                <a:latin typeface="Arial"/>
                <a:ea typeface="Times New Roman"/>
                <a:cs typeface="Arial"/>
                <a:sym typeface="Times New Roman"/>
              </a:rPr>
              <a:t> </a:t>
            </a:r>
            <a:r>
              <a:rPr lang="en-US" sz="2000" b="1" kern="100" dirty="0">
                <a:solidFill>
                  <a:schemeClr val="tx2"/>
                </a:solidFill>
                <a:latin typeface="Arial"/>
                <a:ea typeface="SimSun"/>
                <a:cs typeface="Arial"/>
              </a:rPr>
              <a:t>75,940 </a:t>
            </a:r>
            <a:r>
              <a:rPr lang="mn-MN" sz="2000" b="1" kern="100" dirty="0">
                <a:solidFill>
                  <a:schemeClr val="tx2"/>
                </a:solidFill>
                <a:latin typeface="Arial"/>
                <a:ea typeface="SimSun"/>
                <a:cs typeface="Arial"/>
              </a:rPr>
              <a:t>иргэн</a:t>
            </a:r>
            <a:r>
              <a:rPr lang="en-US" sz="2000" i="0" u="none" strike="noStrike" dirty="0">
                <a:solidFill>
                  <a:schemeClr val="tx2"/>
                </a:solidFill>
                <a:effectLst/>
                <a:latin typeface="Arial"/>
                <a:cs typeface="Arial"/>
              </a:rPr>
              <a:t>)</a:t>
            </a:r>
            <a:endParaRPr lang="en-US" sz="20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114EA95-89EF-B4B9-09F4-FE80C8D5F9B7}"/>
              </a:ext>
            </a:extLst>
          </p:cNvPr>
          <p:cNvSpPr txBox="1"/>
          <p:nvPr/>
        </p:nvSpPr>
        <p:spPr>
          <a:xfrm>
            <a:off x="1290586" y="2316742"/>
            <a:ext cx="9958661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mn-MN" sz="2000" dirty="0">
                <a:solidFill>
                  <a:schemeClr val="tx2"/>
                </a:solidFill>
                <a:latin typeface="Arial"/>
                <a:cs typeface="Arial"/>
              </a:rPr>
              <a:t>Газар ашиглалтын с</a:t>
            </a:r>
            <a:r>
              <a:rPr lang="mn-MN" sz="2000" dirty="0">
                <a:solidFill>
                  <a:schemeClr val="tx2"/>
                </a:solidFill>
                <a:cs typeface="Arial"/>
              </a:rPr>
              <a:t>айн туршлагыг хэрэгжүүлсэн</a:t>
            </a:r>
            <a:r>
              <a:rPr lang="mn-MN" sz="2000" dirty="0">
                <a:solidFill>
                  <a:schemeClr val="tx2"/>
                </a:solidFill>
                <a:latin typeface="Arial"/>
                <a:cs typeface="Arial"/>
              </a:rPr>
              <a:t> нийт талбай</a:t>
            </a:r>
            <a:r>
              <a:rPr lang="mn-MN" sz="2000" dirty="0">
                <a:solidFill>
                  <a:schemeClr val="tx2"/>
                </a:solidFill>
                <a:latin typeface="Arial"/>
                <a:ea typeface="Times New Roman"/>
                <a:cs typeface="Arial"/>
                <a:sym typeface="Times New Roman"/>
              </a:rPr>
              <a:t> </a:t>
            </a:r>
            <a:r>
              <a:rPr lang="mn-MN" sz="2000" b="1" dirty="0">
                <a:solidFill>
                  <a:schemeClr val="tx2"/>
                </a:solidFill>
                <a:latin typeface="Arial"/>
                <a:ea typeface="Times New Roman"/>
                <a:cs typeface="Arial"/>
                <a:sym typeface="Times New Roman"/>
              </a:rPr>
              <a:t>(</a:t>
            </a:r>
            <a:r>
              <a:rPr lang="en-US" sz="2000" b="1" kern="100" dirty="0">
                <a:solidFill>
                  <a:schemeClr val="tx2"/>
                </a:solidFill>
                <a:latin typeface="Arial"/>
                <a:ea typeface="SimSun"/>
                <a:cs typeface="Arial"/>
              </a:rPr>
              <a:t>587,765.1 </a:t>
            </a:r>
            <a:r>
              <a:rPr lang="mn-MN" sz="2000" b="1" kern="100" dirty="0">
                <a:solidFill>
                  <a:schemeClr val="tx2"/>
                </a:solidFill>
                <a:latin typeface="Arial"/>
                <a:ea typeface="SimSun"/>
                <a:cs typeface="Arial"/>
              </a:rPr>
              <a:t>га</a:t>
            </a:r>
            <a:r>
              <a:rPr lang="en-US" sz="2000" b="1" i="0" u="none" strike="noStrike" dirty="0">
                <a:solidFill>
                  <a:schemeClr val="tx2"/>
                </a:solidFill>
                <a:effectLst/>
                <a:latin typeface="Arial"/>
                <a:cs typeface="Arial"/>
              </a:rPr>
              <a:t>)</a:t>
            </a:r>
            <a:endParaRPr lang="en-US" sz="2000" b="1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40" name="Google Shape;31848;p334">
            <a:extLst>
              <a:ext uri="{FF2B5EF4-FFF2-40B4-BE49-F238E27FC236}">
                <a16:creationId xmlns:a16="http://schemas.microsoft.com/office/drawing/2014/main" id="{4C74AB0E-1837-280A-FFF4-D6D27567DFD2}"/>
              </a:ext>
            </a:extLst>
          </p:cNvPr>
          <p:cNvSpPr/>
          <p:nvPr/>
        </p:nvSpPr>
        <p:spPr>
          <a:xfrm>
            <a:off x="601003" y="3180942"/>
            <a:ext cx="412039" cy="284523"/>
          </a:xfrm>
          <a:custGeom>
            <a:avLst/>
            <a:gdLst/>
            <a:ahLst/>
            <a:cxnLst/>
            <a:rect l="l" t="t" r="r" b="b"/>
            <a:pathLst>
              <a:path w="205" h="199" extrusionOk="0">
                <a:moveTo>
                  <a:pt x="188" y="102"/>
                </a:moveTo>
                <a:cubicBezTo>
                  <a:pt x="193" y="99"/>
                  <a:pt x="196" y="96"/>
                  <a:pt x="196" y="96"/>
                </a:cubicBezTo>
                <a:cubicBezTo>
                  <a:pt x="196" y="96"/>
                  <a:pt x="196" y="110"/>
                  <a:pt x="180" y="129"/>
                </a:cubicBezTo>
                <a:cubicBezTo>
                  <a:pt x="164" y="148"/>
                  <a:pt x="147" y="158"/>
                  <a:pt x="140" y="161"/>
                </a:cubicBezTo>
                <a:cubicBezTo>
                  <a:pt x="147" y="166"/>
                  <a:pt x="150" y="165"/>
                  <a:pt x="150" y="165"/>
                </a:cubicBezTo>
                <a:cubicBezTo>
                  <a:pt x="150" y="165"/>
                  <a:pt x="130" y="186"/>
                  <a:pt x="94" y="188"/>
                </a:cubicBezTo>
                <a:cubicBezTo>
                  <a:pt x="50" y="191"/>
                  <a:pt x="33" y="176"/>
                  <a:pt x="33" y="176"/>
                </a:cubicBezTo>
                <a:cubicBezTo>
                  <a:pt x="21" y="187"/>
                  <a:pt x="19" y="198"/>
                  <a:pt x="19" y="199"/>
                </a:cubicBezTo>
                <a:cubicBezTo>
                  <a:pt x="0" y="199"/>
                  <a:pt x="0" y="199"/>
                  <a:pt x="0" y="199"/>
                </a:cubicBezTo>
                <a:cubicBezTo>
                  <a:pt x="0" y="197"/>
                  <a:pt x="3" y="177"/>
                  <a:pt x="28" y="157"/>
                </a:cubicBezTo>
                <a:cubicBezTo>
                  <a:pt x="39" y="148"/>
                  <a:pt x="55" y="139"/>
                  <a:pt x="77" y="132"/>
                </a:cubicBezTo>
                <a:cubicBezTo>
                  <a:pt x="150" y="108"/>
                  <a:pt x="175" y="54"/>
                  <a:pt x="175" y="54"/>
                </a:cubicBezTo>
                <a:cubicBezTo>
                  <a:pt x="175" y="54"/>
                  <a:pt x="151" y="95"/>
                  <a:pt x="92" y="113"/>
                </a:cubicBezTo>
                <a:cubicBezTo>
                  <a:pt x="58" y="123"/>
                  <a:pt x="27" y="135"/>
                  <a:pt x="8" y="157"/>
                </a:cubicBezTo>
                <a:cubicBezTo>
                  <a:pt x="8" y="157"/>
                  <a:pt x="3" y="113"/>
                  <a:pt x="29" y="82"/>
                </a:cubicBezTo>
                <a:cubicBezTo>
                  <a:pt x="47" y="60"/>
                  <a:pt x="63" y="53"/>
                  <a:pt x="63" y="53"/>
                </a:cubicBezTo>
                <a:cubicBezTo>
                  <a:pt x="63" y="53"/>
                  <a:pt x="61" y="57"/>
                  <a:pt x="60" y="62"/>
                </a:cubicBezTo>
                <a:cubicBezTo>
                  <a:pt x="61" y="62"/>
                  <a:pt x="73" y="52"/>
                  <a:pt x="107" y="44"/>
                </a:cubicBezTo>
                <a:cubicBezTo>
                  <a:pt x="143" y="35"/>
                  <a:pt x="146" y="31"/>
                  <a:pt x="146" y="31"/>
                </a:cubicBezTo>
                <a:cubicBezTo>
                  <a:pt x="146" y="31"/>
                  <a:pt x="145" y="35"/>
                  <a:pt x="143" y="40"/>
                </a:cubicBezTo>
                <a:cubicBezTo>
                  <a:pt x="145" y="39"/>
                  <a:pt x="148" y="39"/>
                  <a:pt x="151" y="38"/>
                </a:cubicBezTo>
                <a:cubicBezTo>
                  <a:pt x="184" y="30"/>
                  <a:pt x="196" y="0"/>
                  <a:pt x="196" y="0"/>
                </a:cubicBezTo>
                <a:cubicBezTo>
                  <a:pt x="196" y="0"/>
                  <a:pt x="205" y="55"/>
                  <a:pt x="188" y="102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7E194B-D9B2-4FB9-0E6E-AD30E1F4C472}"/>
              </a:ext>
            </a:extLst>
          </p:cNvPr>
          <p:cNvSpPr txBox="1"/>
          <p:nvPr/>
        </p:nvSpPr>
        <p:spPr>
          <a:xfrm>
            <a:off x="1322336" y="4837477"/>
            <a:ext cx="104928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mn-MN" sz="2000" dirty="0">
                <a:solidFill>
                  <a:schemeClr val="tx2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Хүлэмжийн хийн ялгаруулалтыг бууруулна </a:t>
            </a:r>
            <a:r>
              <a:rPr lang="en-US" sz="2000" b="1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kern="100" dirty="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11,817,114 t CO</a:t>
            </a:r>
            <a:r>
              <a:rPr lang="en-US" sz="2000" b="1" kern="100" baseline="-25000" dirty="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2</a:t>
            </a:r>
            <a:r>
              <a:rPr lang="en-US" sz="2000" b="1" kern="100" dirty="0">
                <a:solidFill>
                  <a:schemeClr val="tx2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e</a:t>
            </a:r>
            <a:r>
              <a:rPr lang="en-US" sz="2000" b="1" i="0" u="none" strike="noStrike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596140AE-BACE-636F-1F5C-BE6DBA5C6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049" y="4808968"/>
            <a:ext cx="556787" cy="513296"/>
          </a:xfrm>
          <a:prstGeom prst="rect">
            <a:avLst/>
          </a:prstGeom>
        </p:spPr>
      </p:pic>
      <p:grpSp>
        <p:nvGrpSpPr>
          <p:cNvPr id="43" name="Google Shape;13963;p159">
            <a:extLst>
              <a:ext uri="{FF2B5EF4-FFF2-40B4-BE49-F238E27FC236}">
                <a16:creationId xmlns:a16="http://schemas.microsoft.com/office/drawing/2014/main" id="{C9BB658C-653C-AE24-E4D9-B92FFBC61FD8}"/>
              </a:ext>
            </a:extLst>
          </p:cNvPr>
          <p:cNvGrpSpPr/>
          <p:nvPr/>
        </p:nvGrpSpPr>
        <p:grpSpPr>
          <a:xfrm>
            <a:off x="564078" y="2329544"/>
            <a:ext cx="541821" cy="473232"/>
            <a:chOff x="5885187" y="2088208"/>
            <a:chExt cx="660233" cy="660233"/>
          </a:xfrm>
        </p:grpSpPr>
        <p:sp>
          <p:nvSpPr>
            <p:cNvPr id="44" name="Google Shape;13964;p159">
              <a:extLst>
                <a:ext uri="{FF2B5EF4-FFF2-40B4-BE49-F238E27FC236}">
                  <a16:creationId xmlns:a16="http://schemas.microsoft.com/office/drawing/2014/main" id="{7588546B-6EAD-FA51-CE5E-EA92E06F0695}"/>
                </a:ext>
              </a:extLst>
            </p:cNvPr>
            <p:cNvSpPr/>
            <p:nvPr/>
          </p:nvSpPr>
          <p:spPr>
            <a:xfrm>
              <a:off x="5885187" y="2088208"/>
              <a:ext cx="660233" cy="66023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lt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  <p:sp>
          <p:nvSpPr>
            <p:cNvPr id="45" name="Google Shape;13965;p159">
              <a:extLst>
                <a:ext uri="{FF2B5EF4-FFF2-40B4-BE49-F238E27FC236}">
                  <a16:creationId xmlns:a16="http://schemas.microsoft.com/office/drawing/2014/main" id="{A9FA73DB-AFC2-E1B1-9E33-0113621C32B2}"/>
                </a:ext>
              </a:extLst>
            </p:cNvPr>
            <p:cNvSpPr/>
            <p:nvPr/>
          </p:nvSpPr>
          <p:spPr>
            <a:xfrm>
              <a:off x="6060376" y="2270491"/>
              <a:ext cx="322032" cy="295666"/>
            </a:xfrm>
            <a:custGeom>
              <a:avLst/>
              <a:gdLst/>
              <a:ahLst/>
              <a:cxnLst/>
              <a:rect l="l" t="t" r="r" b="b"/>
              <a:pathLst>
                <a:path w="72" h="66" extrusionOk="0">
                  <a:moveTo>
                    <a:pt x="68" y="32"/>
                  </a:moveTo>
                  <a:cubicBezTo>
                    <a:pt x="67" y="31"/>
                    <a:pt x="64" y="30"/>
                    <a:pt x="60" y="28"/>
                  </a:cubicBezTo>
                  <a:cubicBezTo>
                    <a:pt x="59" y="28"/>
                    <a:pt x="57" y="27"/>
                    <a:pt x="56" y="27"/>
                  </a:cubicBezTo>
                  <a:cubicBezTo>
                    <a:pt x="56" y="27"/>
                    <a:pt x="56" y="26"/>
                    <a:pt x="56" y="24"/>
                  </a:cubicBezTo>
                  <a:cubicBezTo>
                    <a:pt x="57" y="23"/>
                    <a:pt x="58" y="21"/>
                    <a:pt x="58" y="19"/>
                  </a:cubicBezTo>
                  <a:cubicBezTo>
                    <a:pt x="59" y="19"/>
                    <a:pt x="60" y="18"/>
                    <a:pt x="60" y="16"/>
                  </a:cubicBezTo>
                  <a:cubicBezTo>
                    <a:pt x="61" y="14"/>
                    <a:pt x="60" y="13"/>
                    <a:pt x="60" y="13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60" y="5"/>
                    <a:pt x="55" y="0"/>
                    <a:pt x="49" y="0"/>
                  </a:cubicBezTo>
                  <a:cubicBezTo>
                    <a:pt x="45" y="0"/>
                    <a:pt x="42" y="2"/>
                    <a:pt x="40" y="5"/>
                  </a:cubicBezTo>
                  <a:cubicBezTo>
                    <a:pt x="39" y="5"/>
                    <a:pt x="38" y="5"/>
                    <a:pt x="36" y="5"/>
                  </a:cubicBezTo>
                  <a:cubicBezTo>
                    <a:pt x="35" y="5"/>
                    <a:pt x="34" y="5"/>
                    <a:pt x="33" y="5"/>
                  </a:cubicBezTo>
                  <a:cubicBezTo>
                    <a:pt x="31" y="2"/>
                    <a:pt x="27" y="0"/>
                    <a:pt x="24" y="0"/>
                  </a:cubicBezTo>
                  <a:cubicBezTo>
                    <a:pt x="17" y="0"/>
                    <a:pt x="13" y="5"/>
                    <a:pt x="13" y="12"/>
                  </a:cubicBezTo>
                  <a:cubicBezTo>
                    <a:pt x="13" y="12"/>
                    <a:pt x="13" y="12"/>
                    <a:pt x="13" y="13"/>
                  </a:cubicBezTo>
                  <a:cubicBezTo>
                    <a:pt x="12" y="13"/>
                    <a:pt x="12" y="14"/>
                    <a:pt x="12" y="16"/>
                  </a:cubicBezTo>
                  <a:cubicBezTo>
                    <a:pt x="13" y="18"/>
                    <a:pt x="14" y="19"/>
                    <a:pt x="14" y="19"/>
                  </a:cubicBezTo>
                  <a:cubicBezTo>
                    <a:pt x="15" y="21"/>
                    <a:pt x="16" y="23"/>
                    <a:pt x="17" y="24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6" y="27"/>
                    <a:pt x="14" y="28"/>
                    <a:pt x="13" y="28"/>
                  </a:cubicBezTo>
                  <a:cubicBezTo>
                    <a:pt x="9" y="30"/>
                    <a:pt x="6" y="31"/>
                    <a:pt x="4" y="32"/>
                  </a:cubicBezTo>
                  <a:cubicBezTo>
                    <a:pt x="2" y="35"/>
                    <a:pt x="1" y="48"/>
                    <a:pt x="0" y="54"/>
                  </a:cubicBezTo>
                  <a:cubicBezTo>
                    <a:pt x="0" y="54"/>
                    <a:pt x="1" y="55"/>
                    <a:pt x="1" y="55"/>
                  </a:cubicBezTo>
                  <a:cubicBezTo>
                    <a:pt x="1" y="56"/>
                    <a:pt x="2" y="56"/>
                    <a:pt x="2" y="56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60"/>
                    <a:pt x="10" y="63"/>
                    <a:pt x="10" y="63"/>
                  </a:cubicBezTo>
                  <a:cubicBezTo>
                    <a:pt x="10" y="64"/>
                    <a:pt x="10" y="65"/>
                    <a:pt x="11" y="65"/>
                  </a:cubicBezTo>
                  <a:cubicBezTo>
                    <a:pt x="11" y="65"/>
                    <a:pt x="12" y="66"/>
                    <a:pt x="12" y="66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61" y="66"/>
                    <a:pt x="62" y="65"/>
                    <a:pt x="62" y="65"/>
                  </a:cubicBezTo>
                  <a:cubicBezTo>
                    <a:pt x="62" y="65"/>
                    <a:pt x="62" y="64"/>
                    <a:pt x="62" y="63"/>
                  </a:cubicBezTo>
                  <a:cubicBezTo>
                    <a:pt x="62" y="63"/>
                    <a:pt x="62" y="60"/>
                    <a:pt x="62" y="56"/>
                  </a:cubicBezTo>
                  <a:cubicBezTo>
                    <a:pt x="70" y="56"/>
                    <a:pt x="70" y="56"/>
                    <a:pt x="70" y="56"/>
                  </a:cubicBezTo>
                  <a:cubicBezTo>
                    <a:pt x="71" y="56"/>
                    <a:pt x="71" y="56"/>
                    <a:pt x="72" y="55"/>
                  </a:cubicBezTo>
                  <a:cubicBezTo>
                    <a:pt x="72" y="55"/>
                    <a:pt x="72" y="54"/>
                    <a:pt x="72" y="54"/>
                  </a:cubicBezTo>
                  <a:cubicBezTo>
                    <a:pt x="72" y="48"/>
                    <a:pt x="70" y="35"/>
                    <a:pt x="68" y="32"/>
                  </a:cubicBezTo>
                  <a:close/>
                  <a:moveTo>
                    <a:pt x="49" y="3"/>
                  </a:moveTo>
                  <a:cubicBezTo>
                    <a:pt x="54" y="3"/>
                    <a:pt x="57" y="7"/>
                    <a:pt x="57" y="12"/>
                  </a:cubicBezTo>
                  <a:cubicBezTo>
                    <a:pt x="57" y="12"/>
                    <a:pt x="57" y="13"/>
                    <a:pt x="57" y="13"/>
                  </a:cubicBezTo>
                  <a:cubicBezTo>
                    <a:pt x="57" y="14"/>
                    <a:pt x="57" y="14"/>
                    <a:pt x="57" y="14"/>
                  </a:cubicBezTo>
                  <a:cubicBezTo>
                    <a:pt x="57" y="14"/>
                    <a:pt x="57" y="15"/>
                    <a:pt x="57" y="16"/>
                  </a:cubicBezTo>
                  <a:cubicBezTo>
                    <a:pt x="57" y="17"/>
                    <a:pt x="56" y="17"/>
                    <a:pt x="56" y="17"/>
                  </a:cubicBezTo>
                  <a:cubicBezTo>
                    <a:pt x="56" y="18"/>
                    <a:pt x="56" y="18"/>
                    <a:pt x="56" y="18"/>
                  </a:cubicBezTo>
                  <a:cubicBezTo>
                    <a:pt x="55" y="19"/>
                    <a:pt x="55" y="21"/>
                    <a:pt x="54" y="22"/>
                  </a:cubicBezTo>
                  <a:cubicBezTo>
                    <a:pt x="53" y="22"/>
                    <a:pt x="53" y="22"/>
                    <a:pt x="53" y="23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2" y="24"/>
                    <a:pt x="50" y="25"/>
                    <a:pt x="49" y="25"/>
                  </a:cubicBezTo>
                  <a:cubicBezTo>
                    <a:pt x="48" y="25"/>
                    <a:pt x="48" y="25"/>
                    <a:pt x="47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24"/>
                    <a:pt x="47" y="23"/>
                    <a:pt x="47" y="23"/>
                  </a:cubicBezTo>
                  <a:cubicBezTo>
                    <a:pt x="48" y="23"/>
                    <a:pt x="48" y="23"/>
                    <a:pt x="48" y="22"/>
                  </a:cubicBezTo>
                  <a:cubicBezTo>
                    <a:pt x="48" y="20"/>
                    <a:pt x="48" y="19"/>
                    <a:pt x="47" y="19"/>
                  </a:cubicBezTo>
                  <a:cubicBezTo>
                    <a:pt x="47" y="18"/>
                    <a:pt x="47" y="18"/>
                    <a:pt x="47" y="18"/>
                  </a:cubicBezTo>
                  <a:cubicBezTo>
                    <a:pt x="47" y="17"/>
                    <a:pt x="47" y="16"/>
                    <a:pt x="47" y="15"/>
                  </a:cubicBezTo>
                  <a:cubicBezTo>
                    <a:pt x="47" y="14"/>
                    <a:pt x="47" y="14"/>
                    <a:pt x="47" y="14"/>
                  </a:cubicBezTo>
                  <a:cubicBezTo>
                    <a:pt x="46" y="13"/>
                    <a:pt x="46" y="13"/>
                    <a:pt x="46" y="12"/>
                  </a:cubicBezTo>
                  <a:cubicBezTo>
                    <a:pt x="46" y="12"/>
                    <a:pt x="46" y="12"/>
                    <a:pt x="46" y="11"/>
                  </a:cubicBezTo>
                  <a:cubicBezTo>
                    <a:pt x="45" y="11"/>
                    <a:pt x="45" y="10"/>
                    <a:pt x="45" y="10"/>
                  </a:cubicBezTo>
                  <a:cubicBezTo>
                    <a:pt x="44" y="9"/>
                    <a:pt x="44" y="9"/>
                    <a:pt x="44" y="9"/>
                  </a:cubicBezTo>
                  <a:cubicBezTo>
                    <a:pt x="44" y="9"/>
                    <a:pt x="43" y="8"/>
                    <a:pt x="42" y="8"/>
                  </a:cubicBezTo>
                  <a:cubicBezTo>
                    <a:pt x="44" y="5"/>
                    <a:pt x="46" y="3"/>
                    <a:pt x="49" y="3"/>
                  </a:cubicBezTo>
                  <a:close/>
                  <a:moveTo>
                    <a:pt x="43" y="27"/>
                  </a:moveTo>
                  <a:cubicBezTo>
                    <a:pt x="43" y="27"/>
                    <a:pt x="43" y="27"/>
                    <a:pt x="43" y="27"/>
                  </a:cubicBezTo>
                  <a:cubicBezTo>
                    <a:pt x="43" y="28"/>
                    <a:pt x="42" y="29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1" y="29"/>
                    <a:pt x="41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1"/>
                    <a:pt x="40" y="31"/>
                    <a:pt x="40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8" y="32"/>
                  </a:cubicBezTo>
                  <a:cubicBezTo>
                    <a:pt x="38" y="32"/>
                    <a:pt x="38" y="33"/>
                    <a:pt x="38" y="33"/>
                  </a:cubicBezTo>
                  <a:cubicBezTo>
                    <a:pt x="37" y="33"/>
                    <a:pt x="37" y="33"/>
                    <a:pt x="36" y="33"/>
                  </a:cubicBezTo>
                  <a:cubicBezTo>
                    <a:pt x="36" y="33"/>
                    <a:pt x="35" y="33"/>
                    <a:pt x="35" y="33"/>
                  </a:cubicBezTo>
                  <a:cubicBezTo>
                    <a:pt x="35" y="33"/>
                    <a:pt x="35" y="32"/>
                    <a:pt x="34" y="32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34" y="32"/>
                    <a:pt x="33" y="32"/>
                    <a:pt x="33" y="31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2" y="31"/>
                    <a:pt x="32" y="31"/>
                    <a:pt x="32" y="30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2" y="30"/>
                    <a:pt x="31" y="29"/>
                    <a:pt x="31" y="29"/>
                  </a:cubicBezTo>
                  <a:cubicBezTo>
                    <a:pt x="31" y="29"/>
                    <a:pt x="31" y="29"/>
                    <a:pt x="31" y="29"/>
                  </a:cubicBezTo>
                  <a:cubicBezTo>
                    <a:pt x="30" y="29"/>
                    <a:pt x="30" y="28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9" y="26"/>
                    <a:pt x="29" y="25"/>
                    <a:pt x="29" y="25"/>
                  </a:cubicBezTo>
                  <a:cubicBezTo>
                    <a:pt x="29" y="24"/>
                    <a:pt x="28" y="24"/>
                    <a:pt x="28" y="24"/>
                  </a:cubicBezTo>
                  <a:cubicBezTo>
                    <a:pt x="28" y="24"/>
                    <a:pt x="27" y="23"/>
                    <a:pt x="27" y="22"/>
                  </a:cubicBezTo>
                  <a:cubicBezTo>
                    <a:pt x="27" y="21"/>
                    <a:pt x="27" y="20"/>
                    <a:pt x="27" y="20"/>
                  </a:cubicBezTo>
                  <a:cubicBezTo>
                    <a:pt x="27" y="20"/>
                    <a:pt x="28" y="20"/>
                    <a:pt x="28" y="19"/>
                  </a:cubicBezTo>
                  <a:cubicBezTo>
                    <a:pt x="28" y="19"/>
                    <a:pt x="28" y="18"/>
                    <a:pt x="28" y="18"/>
                  </a:cubicBezTo>
                  <a:cubicBezTo>
                    <a:pt x="28" y="12"/>
                    <a:pt x="31" y="8"/>
                    <a:pt x="36" y="8"/>
                  </a:cubicBezTo>
                  <a:cubicBezTo>
                    <a:pt x="42" y="8"/>
                    <a:pt x="45" y="12"/>
                    <a:pt x="45" y="18"/>
                  </a:cubicBezTo>
                  <a:cubicBezTo>
                    <a:pt x="45" y="18"/>
                    <a:pt x="45" y="19"/>
                    <a:pt x="45" y="19"/>
                  </a:cubicBezTo>
                  <a:cubicBezTo>
                    <a:pt x="45" y="20"/>
                    <a:pt x="45" y="20"/>
                    <a:pt x="46" y="20"/>
                  </a:cubicBezTo>
                  <a:cubicBezTo>
                    <a:pt x="46" y="20"/>
                    <a:pt x="46" y="21"/>
                    <a:pt x="46" y="22"/>
                  </a:cubicBezTo>
                  <a:cubicBezTo>
                    <a:pt x="46" y="23"/>
                    <a:pt x="45" y="24"/>
                    <a:pt x="44" y="24"/>
                  </a:cubicBezTo>
                  <a:cubicBezTo>
                    <a:pt x="44" y="24"/>
                    <a:pt x="44" y="24"/>
                    <a:pt x="44" y="25"/>
                  </a:cubicBezTo>
                  <a:cubicBezTo>
                    <a:pt x="44" y="25"/>
                    <a:pt x="43" y="26"/>
                    <a:pt x="43" y="27"/>
                  </a:cubicBezTo>
                  <a:close/>
                  <a:moveTo>
                    <a:pt x="13" y="63"/>
                  </a:moveTo>
                  <a:cubicBezTo>
                    <a:pt x="14" y="55"/>
                    <a:pt x="15" y="45"/>
                    <a:pt x="17" y="43"/>
                  </a:cubicBezTo>
                  <a:cubicBezTo>
                    <a:pt x="18" y="42"/>
                    <a:pt x="22" y="40"/>
                    <a:pt x="25" y="39"/>
                  </a:cubicBezTo>
                  <a:cubicBezTo>
                    <a:pt x="28" y="38"/>
                    <a:pt x="30" y="38"/>
                    <a:pt x="31" y="37"/>
                  </a:cubicBezTo>
                  <a:cubicBezTo>
                    <a:pt x="31" y="37"/>
                    <a:pt x="31" y="37"/>
                    <a:pt x="31" y="36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1" y="34"/>
                    <a:pt x="31" y="34"/>
                    <a:pt x="32" y="34"/>
                  </a:cubicBezTo>
                  <a:cubicBezTo>
                    <a:pt x="32" y="34"/>
                    <a:pt x="32" y="33"/>
                    <a:pt x="32" y="33"/>
                  </a:cubicBezTo>
                  <a:cubicBezTo>
                    <a:pt x="32" y="33"/>
                    <a:pt x="32" y="34"/>
                    <a:pt x="33" y="34"/>
                  </a:cubicBezTo>
                  <a:cubicBezTo>
                    <a:pt x="33" y="34"/>
                    <a:pt x="33" y="34"/>
                    <a:pt x="33" y="34"/>
                  </a:cubicBezTo>
                  <a:cubicBezTo>
                    <a:pt x="33" y="34"/>
                    <a:pt x="33" y="34"/>
                    <a:pt x="34" y="34"/>
                  </a:cubicBezTo>
                  <a:cubicBezTo>
                    <a:pt x="34" y="34"/>
                    <a:pt x="34" y="34"/>
                    <a:pt x="34" y="35"/>
                  </a:cubicBezTo>
                  <a:cubicBezTo>
                    <a:pt x="35" y="35"/>
                    <a:pt x="35" y="35"/>
                    <a:pt x="35" y="35"/>
                  </a:cubicBezTo>
                  <a:cubicBezTo>
                    <a:pt x="35" y="35"/>
                    <a:pt x="36" y="35"/>
                    <a:pt x="36" y="35"/>
                  </a:cubicBezTo>
                  <a:cubicBezTo>
                    <a:pt x="37" y="35"/>
                    <a:pt x="37" y="35"/>
                    <a:pt x="38" y="35"/>
                  </a:cubicBezTo>
                  <a:cubicBezTo>
                    <a:pt x="38" y="35"/>
                    <a:pt x="38" y="35"/>
                    <a:pt x="38" y="35"/>
                  </a:cubicBezTo>
                  <a:cubicBezTo>
                    <a:pt x="38" y="34"/>
                    <a:pt x="39" y="34"/>
                    <a:pt x="39" y="34"/>
                  </a:cubicBezTo>
                  <a:cubicBezTo>
                    <a:pt x="39" y="34"/>
                    <a:pt x="39" y="34"/>
                    <a:pt x="40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34"/>
                    <a:pt x="41" y="33"/>
                    <a:pt x="41" y="33"/>
                  </a:cubicBezTo>
                  <a:cubicBezTo>
                    <a:pt x="41" y="33"/>
                    <a:pt x="41" y="33"/>
                    <a:pt x="41" y="33"/>
                  </a:cubicBezTo>
                  <a:cubicBezTo>
                    <a:pt x="41" y="34"/>
                    <a:pt x="41" y="34"/>
                    <a:pt x="41" y="34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6"/>
                  </a:cubicBezTo>
                  <a:cubicBezTo>
                    <a:pt x="41" y="36"/>
                    <a:pt x="42" y="36"/>
                    <a:pt x="42" y="36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3" y="38"/>
                    <a:pt x="44" y="38"/>
                    <a:pt x="47" y="39"/>
                  </a:cubicBezTo>
                  <a:cubicBezTo>
                    <a:pt x="51" y="40"/>
                    <a:pt x="55" y="42"/>
                    <a:pt x="56" y="43"/>
                  </a:cubicBezTo>
                  <a:cubicBezTo>
                    <a:pt x="57" y="45"/>
                    <a:pt x="59" y="55"/>
                    <a:pt x="59" y="63"/>
                  </a:cubicBezTo>
                  <a:lnTo>
                    <a:pt x="13" y="63"/>
                  </a:lnTo>
                  <a:close/>
                  <a:moveTo>
                    <a:pt x="16" y="17"/>
                  </a:moveTo>
                  <a:cubicBezTo>
                    <a:pt x="16" y="17"/>
                    <a:pt x="15" y="17"/>
                    <a:pt x="15" y="16"/>
                  </a:cubicBezTo>
                  <a:cubicBezTo>
                    <a:pt x="15" y="15"/>
                    <a:pt x="15" y="14"/>
                    <a:pt x="15" y="14"/>
                  </a:cubicBezTo>
                  <a:cubicBezTo>
                    <a:pt x="16" y="14"/>
                    <a:pt x="16" y="14"/>
                    <a:pt x="16" y="13"/>
                  </a:cubicBezTo>
                  <a:cubicBezTo>
                    <a:pt x="16" y="13"/>
                    <a:pt x="16" y="12"/>
                    <a:pt x="16" y="12"/>
                  </a:cubicBezTo>
                  <a:cubicBezTo>
                    <a:pt x="16" y="7"/>
                    <a:pt x="19" y="3"/>
                    <a:pt x="24" y="3"/>
                  </a:cubicBezTo>
                  <a:cubicBezTo>
                    <a:pt x="27" y="3"/>
                    <a:pt x="29" y="5"/>
                    <a:pt x="30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8"/>
                    <a:pt x="29" y="9"/>
                    <a:pt x="28" y="9"/>
                  </a:cubicBezTo>
                  <a:cubicBezTo>
                    <a:pt x="28" y="9"/>
                    <a:pt x="28" y="9"/>
                    <a:pt x="28" y="10"/>
                  </a:cubicBezTo>
                  <a:cubicBezTo>
                    <a:pt x="28" y="10"/>
                    <a:pt x="27" y="11"/>
                    <a:pt x="27" y="11"/>
                  </a:cubicBezTo>
                  <a:cubicBezTo>
                    <a:pt x="27" y="12"/>
                    <a:pt x="27" y="12"/>
                    <a:pt x="27" y="12"/>
                  </a:cubicBezTo>
                  <a:cubicBezTo>
                    <a:pt x="26" y="13"/>
                    <a:pt x="26" y="13"/>
                    <a:pt x="26" y="14"/>
                  </a:cubicBezTo>
                  <a:cubicBezTo>
                    <a:pt x="26" y="14"/>
                    <a:pt x="26" y="14"/>
                    <a:pt x="26" y="15"/>
                  </a:cubicBezTo>
                  <a:cubicBezTo>
                    <a:pt x="26" y="16"/>
                    <a:pt x="26" y="17"/>
                    <a:pt x="26" y="18"/>
                  </a:cubicBezTo>
                  <a:cubicBezTo>
                    <a:pt x="26" y="18"/>
                    <a:pt x="26" y="18"/>
                    <a:pt x="26" y="19"/>
                  </a:cubicBezTo>
                  <a:cubicBezTo>
                    <a:pt x="25" y="19"/>
                    <a:pt x="25" y="20"/>
                    <a:pt x="25" y="22"/>
                  </a:cubicBezTo>
                  <a:cubicBezTo>
                    <a:pt x="25" y="23"/>
                    <a:pt x="25" y="23"/>
                    <a:pt x="25" y="23"/>
                  </a:cubicBezTo>
                  <a:cubicBezTo>
                    <a:pt x="25" y="23"/>
                    <a:pt x="25" y="24"/>
                    <a:pt x="25" y="24"/>
                  </a:cubicBezTo>
                  <a:cubicBezTo>
                    <a:pt x="25" y="24"/>
                    <a:pt x="26" y="24"/>
                    <a:pt x="26" y="24"/>
                  </a:cubicBezTo>
                  <a:cubicBezTo>
                    <a:pt x="25" y="25"/>
                    <a:pt x="24" y="25"/>
                    <a:pt x="24" y="25"/>
                  </a:cubicBezTo>
                  <a:cubicBezTo>
                    <a:pt x="22" y="25"/>
                    <a:pt x="21" y="24"/>
                    <a:pt x="20" y="23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20" y="22"/>
                    <a:pt x="19" y="22"/>
                    <a:pt x="19" y="22"/>
                  </a:cubicBezTo>
                  <a:cubicBezTo>
                    <a:pt x="18" y="21"/>
                    <a:pt x="17" y="19"/>
                    <a:pt x="17" y="18"/>
                  </a:cubicBezTo>
                  <a:cubicBezTo>
                    <a:pt x="17" y="18"/>
                    <a:pt x="17" y="18"/>
                    <a:pt x="16" y="17"/>
                  </a:cubicBezTo>
                  <a:close/>
                  <a:moveTo>
                    <a:pt x="3" y="53"/>
                  </a:moveTo>
                  <a:cubicBezTo>
                    <a:pt x="4" y="46"/>
                    <a:pt x="5" y="36"/>
                    <a:pt x="7" y="34"/>
                  </a:cubicBezTo>
                  <a:cubicBezTo>
                    <a:pt x="7" y="33"/>
                    <a:pt x="11" y="32"/>
                    <a:pt x="14" y="31"/>
                  </a:cubicBezTo>
                  <a:cubicBezTo>
                    <a:pt x="17" y="30"/>
                    <a:pt x="18" y="30"/>
                    <a:pt x="19" y="29"/>
                  </a:cubicBezTo>
                  <a:cubicBezTo>
                    <a:pt x="19" y="28"/>
                    <a:pt x="19" y="27"/>
                    <a:pt x="20" y="26"/>
                  </a:cubicBezTo>
                  <a:cubicBezTo>
                    <a:pt x="21" y="27"/>
                    <a:pt x="22" y="27"/>
                    <a:pt x="24" y="27"/>
                  </a:cubicBezTo>
                  <a:cubicBezTo>
                    <a:pt x="25" y="27"/>
                    <a:pt x="26" y="27"/>
                    <a:pt x="27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27"/>
                    <a:pt x="28" y="28"/>
                    <a:pt x="28" y="29"/>
                  </a:cubicBezTo>
                  <a:cubicBezTo>
                    <a:pt x="28" y="29"/>
                    <a:pt x="28" y="29"/>
                    <a:pt x="28" y="29"/>
                  </a:cubicBezTo>
                  <a:cubicBezTo>
                    <a:pt x="29" y="30"/>
                    <a:pt x="29" y="30"/>
                    <a:pt x="30" y="31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30" y="32"/>
                    <a:pt x="30" y="32"/>
                    <a:pt x="30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3"/>
                    <a:pt x="30" y="34"/>
                    <a:pt x="30" y="34"/>
                  </a:cubicBezTo>
                  <a:cubicBezTo>
                    <a:pt x="29" y="34"/>
                    <a:pt x="29" y="34"/>
                    <a:pt x="29" y="35"/>
                  </a:cubicBezTo>
                  <a:cubicBezTo>
                    <a:pt x="29" y="35"/>
                    <a:pt x="29" y="35"/>
                    <a:pt x="29" y="35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29" y="36"/>
                    <a:pt x="26" y="37"/>
                    <a:pt x="25" y="38"/>
                  </a:cubicBezTo>
                  <a:cubicBezTo>
                    <a:pt x="21" y="39"/>
                    <a:pt x="17" y="40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5" y="43"/>
                    <a:pt x="15" y="43"/>
                    <a:pt x="14" y="43"/>
                  </a:cubicBezTo>
                  <a:cubicBezTo>
                    <a:pt x="14" y="43"/>
                    <a:pt x="14" y="44"/>
                    <a:pt x="14" y="44"/>
                  </a:cubicBezTo>
                  <a:cubicBezTo>
                    <a:pt x="14" y="44"/>
                    <a:pt x="14" y="44"/>
                    <a:pt x="1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4" y="45"/>
                    <a:pt x="14" y="46"/>
                    <a:pt x="14" y="46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4" y="47"/>
                    <a:pt x="13" y="47"/>
                    <a:pt x="13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13" y="48"/>
                    <a:pt x="13" y="49"/>
                    <a:pt x="13" y="49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3" y="50"/>
                    <a:pt x="13" y="52"/>
                    <a:pt x="12" y="53"/>
                  </a:cubicBezTo>
                  <a:lnTo>
                    <a:pt x="3" y="53"/>
                  </a:lnTo>
                  <a:close/>
                  <a:moveTo>
                    <a:pt x="60" y="53"/>
                  </a:moveTo>
                  <a:cubicBezTo>
                    <a:pt x="60" y="53"/>
                    <a:pt x="60" y="53"/>
                    <a:pt x="60" y="53"/>
                  </a:cubicBezTo>
                  <a:cubicBezTo>
                    <a:pt x="60" y="52"/>
                    <a:pt x="60" y="52"/>
                    <a:pt x="60" y="51"/>
                  </a:cubicBezTo>
                  <a:cubicBezTo>
                    <a:pt x="60" y="51"/>
                    <a:pt x="60" y="51"/>
                    <a:pt x="60" y="51"/>
                  </a:cubicBezTo>
                  <a:cubicBezTo>
                    <a:pt x="60" y="50"/>
                    <a:pt x="60" y="50"/>
                    <a:pt x="60" y="49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59" y="49"/>
                    <a:pt x="59" y="48"/>
                    <a:pt x="59" y="48"/>
                  </a:cubicBezTo>
                  <a:cubicBezTo>
                    <a:pt x="59" y="48"/>
                    <a:pt x="59" y="48"/>
                    <a:pt x="59" y="47"/>
                  </a:cubicBezTo>
                  <a:cubicBezTo>
                    <a:pt x="59" y="47"/>
                    <a:pt x="59" y="47"/>
                    <a:pt x="59" y="46"/>
                  </a:cubicBezTo>
                  <a:cubicBezTo>
                    <a:pt x="59" y="46"/>
                    <a:pt x="59" y="46"/>
                    <a:pt x="59" y="46"/>
                  </a:cubicBezTo>
                  <a:cubicBezTo>
                    <a:pt x="59" y="46"/>
                    <a:pt x="59" y="45"/>
                    <a:pt x="59" y="45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8" y="43"/>
                    <a:pt x="58" y="43"/>
                  </a:cubicBezTo>
                  <a:cubicBezTo>
                    <a:pt x="58" y="43"/>
                    <a:pt x="58" y="43"/>
                    <a:pt x="58" y="43"/>
                  </a:cubicBezTo>
                  <a:cubicBezTo>
                    <a:pt x="58" y="43"/>
                    <a:pt x="58" y="43"/>
                    <a:pt x="58" y="42"/>
                  </a:cubicBezTo>
                  <a:cubicBezTo>
                    <a:pt x="58" y="42"/>
                    <a:pt x="58" y="42"/>
                    <a:pt x="57" y="42"/>
                  </a:cubicBezTo>
                  <a:cubicBezTo>
                    <a:pt x="56" y="40"/>
                    <a:pt x="52" y="39"/>
                    <a:pt x="48" y="38"/>
                  </a:cubicBezTo>
                  <a:cubicBezTo>
                    <a:pt x="46" y="37"/>
                    <a:pt x="44" y="36"/>
                    <a:pt x="44" y="36"/>
                  </a:cubicBezTo>
                  <a:cubicBezTo>
                    <a:pt x="44" y="36"/>
                    <a:pt x="43" y="36"/>
                    <a:pt x="43" y="35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3"/>
                    <a:pt x="43" y="33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2"/>
                    <a:pt x="43" y="32"/>
                    <a:pt x="43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3" y="30"/>
                    <a:pt x="44" y="30"/>
                    <a:pt x="44" y="29"/>
                  </a:cubicBezTo>
                  <a:cubicBezTo>
                    <a:pt x="44" y="29"/>
                    <a:pt x="44" y="29"/>
                    <a:pt x="44" y="29"/>
                  </a:cubicBezTo>
                  <a:cubicBezTo>
                    <a:pt x="45" y="28"/>
                    <a:pt x="45" y="27"/>
                    <a:pt x="46" y="26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7" y="27"/>
                    <a:pt x="48" y="27"/>
                    <a:pt x="49" y="27"/>
                  </a:cubicBezTo>
                  <a:cubicBezTo>
                    <a:pt x="50" y="27"/>
                    <a:pt x="52" y="27"/>
                    <a:pt x="53" y="26"/>
                  </a:cubicBezTo>
                  <a:cubicBezTo>
                    <a:pt x="53" y="27"/>
                    <a:pt x="53" y="28"/>
                    <a:pt x="54" y="29"/>
                  </a:cubicBezTo>
                  <a:cubicBezTo>
                    <a:pt x="55" y="30"/>
                    <a:pt x="56" y="30"/>
                    <a:pt x="59" y="31"/>
                  </a:cubicBezTo>
                  <a:cubicBezTo>
                    <a:pt x="61" y="32"/>
                    <a:pt x="65" y="33"/>
                    <a:pt x="66" y="34"/>
                  </a:cubicBezTo>
                  <a:cubicBezTo>
                    <a:pt x="67" y="36"/>
                    <a:pt x="68" y="46"/>
                    <a:pt x="69" y="53"/>
                  </a:cubicBezTo>
                  <a:lnTo>
                    <a:pt x="60" y="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51425" tIns="25700" rIns="51425" bIns="2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dk1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85E46878-0AF5-9D93-412E-DF983CCC170C}"/>
              </a:ext>
            </a:extLst>
          </p:cNvPr>
          <p:cNvSpPr txBox="1"/>
          <p:nvPr/>
        </p:nvSpPr>
        <p:spPr>
          <a:xfrm>
            <a:off x="472474" y="393710"/>
            <a:ext cx="863435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mn-MN" sz="2400" b="1">
                <a:solidFill>
                  <a:schemeClr val="bg1"/>
                </a:solidFill>
                <a:latin typeface="Arial"/>
                <a:cs typeface="Arial"/>
              </a:rPr>
              <a:t>ТӨСЛИЙН ШАЛГУУР ҮЗҮҮЛЭЛТ</a:t>
            </a:r>
            <a:endParaRPr lang="en-US" sz="24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628ACC-814A-3403-38D7-BC19A3F8B067}"/>
              </a:ext>
            </a:extLst>
          </p:cNvPr>
          <p:cNvSpPr txBox="1"/>
          <p:nvPr/>
        </p:nvSpPr>
        <p:spPr>
          <a:xfrm>
            <a:off x="972123" y="5690735"/>
            <a:ext cx="9704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dirty="0"/>
              <a:t>Төслийн үр дүнгийн шалгуур үзүүлэлтийг хангахад БОУАӨЯ, ХББОСЯ, ХХААХҮЯ-ууд болон Улаанбаатар, Дархан, Эрдэнэт хотуудын хамтын санхүүжилт голлох үүрэгтэй.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CA1CB9-BF7D-40F6-2DA4-4399619C2278}"/>
              </a:ext>
            </a:extLst>
          </p:cNvPr>
          <p:cNvSpPr txBox="1"/>
          <p:nvPr/>
        </p:nvSpPr>
        <p:spPr>
          <a:xfrm>
            <a:off x="564078" y="1352282"/>
            <a:ext cx="107757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n-MN" dirty="0"/>
              <a:t>Хүн амьдрахад ая тухтай, ногоон, хүртээмжтэй хотыг хөгжүүлэхэд Монгол Улсын засгийн газрын болон хотуудын бодлого үйл ажиллагаанд төсөл 2026 -2030 онд дэмжлэг үзүүлнэ.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4001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240AEC-BD7B-3693-1F91-7A118EF2F9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3513" t="12174" r="3361" b="4893"/>
          <a:stretch>
            <a:fillRect/>
          </a:stretch>
        </p:blipFill>
        <p:spPr>
          <a:xfrm>
            <a:off x="0" y="1250156"/>
            <a:ext cx="12192000" cy="56078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AF7E95-B6DE-5C75-6A65-708A7CF23924}"/>
              </a:ext>
            </a:extLst>
          </p:cNvPr>
          <p:cNvSpPr txBox="1"/>
          <p:nvPr/>
        </p:nvSpPr>
        <p:spPr>
          <a:xfrm>
            <a:off x="107156" y="223807"/>
            <a:ext cx="98869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mn-M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ДДБОС-ийн Тогтвортой хотуудын нэгдсэн хөтөлбөр нь 2016 оноос хойш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mn-M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улсын 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100+</a:t>
            </a:r>
            <a:r>
              <a:rPr lang="mn-M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гаруй хотод хэрэгжин, 4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mn-MN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сая ам.долларын буцалтгүй тусламж, 6 тэрбум ам.долларын хамтарсан санхүүжилтийг татан төвлөрүүлсэн.</a:t>
            </a:r>
          </a:p>
        </p:txBody>
      </p:sp>
    </p:spTree>
    <p:extLst>
      <p:ext uri="{BB962C8B-B14F-4D97-AF65-F5344CB8AC3E}">
        <p14:creationId xmlns:p14="http://schemas.microsoft.com/office/powerpoint/2010/main" val="1348912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22218-47DC-2BE0-4B05-E8138E425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8D454F-C4F4-4681-1486-85934CC221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46" t="3642" r="983" b="1421"/>
          <a:stretch/>
        </p:blipFill>
        <p:spPr>
          <a:xfrm>
            <a:off x="31267" y="1443038"/>
            <a:ext cx="8641374" cy="49058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F3DE56E-7734-9529-FB10-CFBB071F77CD}"/>
              </a:ext>
            </a:extLst>
          </p:cNvPr>
          <p:cNvSpPr txBox="1"/>
          <p:nvPr/>
        </p:nvSpPr>
        <p:spPr>
          <a:xfrm>
            <a:off x="0" y="2272306"/>
            <a:ext cx="230481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Латин Америк, Карибийн тэнгисийн орнууд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(25%)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4A6AB6-0038-4A00-493A-7C77D3A422ED}"/>
              </a:ext>
            </a:extLst>
          </p:cNvPr>
          <p:cNvSpPr txBox="1"/>
          <p:nvPr/>
        </p:nvSpPr>
        <p:spPr>
          <a:xfrm>
            <a:off x="3475673" y="1978637"/>
            <a:ext cx="2620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n-MN" b="1">
                <a:solidFill>
                  <a:schemeClr val="accent1"/>
                </a:solidFill>
                <a:latin typeface="+mj-lt"/>
                <a:cs typeface="Arial"/>
              </a:rPr>
              <a:t>Европ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 (5%)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168AD9-021B-9580-292A-F471F788E44A}"/>
              </a:ext>
            </a:extLst>
          </p:cNvPr>
          <p:cNvSpPr txBox="1"/>
          <p:nvPr/>
        </p:nvSpPr>
        <p:spPr>
          <a:xfrm>
            <a:off x="6058524" y="1854705"/>
            <a:ext cx="2620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mn-MN" b="1">
                <a:solidFill>
                  <a:schemeClr val="accent1"/>
                </a:solidFill>
                <a:latin typeface="+mj-lt"/>
                <a:cs typeface="Arial"/>
              </a:rPr>
              <a:t>Ази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(25%)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368259-1D40-3CCD-B0E2-20F51BC9724B}"/>
              </a:ext>
            </a:extLst>
          </p:cNvPr>
          <p:cNvSpPr txBox="1"/>
          <p:nvPr/>
        </p:nvSpPr>
        <p:spPr>
          <a:xfrm>
            <a:off x="3475672" y="5851521"/>
            <a:ext cx="26203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Африк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Arial"/>
              </a:rPr>
              <a:t>(40%)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F405BC-7028-B394-1119-883EB14A245B}"/>
              </a:ext>
            </a:extLst>
          </p:cNvPr>
          <p:cNvSpPr/>
          <p:nvPr/>
        </p:nvSpPr>
        <p:spPr>
          <a:xfrm>
            <a:off x="8703908" y="1443038"/>
            <a:ext cx="3184916" cy="4762887"/>
          </a:xfrm>
          <a:prstGeom prst="rect">
            <a:avLst/>
          </a:prstGeom>
          <a:gradFill>
            <a:gsLst>
              <a:gs pos="14000">
                <a:srgbClr val="F5F3ED"/>
              </a:gs>
              <a:gs pos="100000">
                <a:srgbClr val="F5F3ED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pic>
        <p:nvPicPr>
          <p:cNvPr id="13" name="Picture 12" descr="A blue globe with black background  Description automatically generated">
            <a:extLst>
              <a:ext uri="{FF2B5EF4-FFF2-40B4-BE49-F238E27FC236}">
                <a16:creationId xmlns:a16="http://schemas.microsoft.com/office/drawing/2014/main" id="{67E4BD39-A224-1EC4-CD81-D90A91640F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6517" y="1858656"/>
            <a:ext cx="2288369" cy="1037395"/>
          </a:xfrm>
          <a:prstGeom prst="rect">
            <a:avLst/>
          </a:prstGeom>
        </p:spPr>
      </p:pic>
      <p:sp>
        <p:nvSpPr>
          <p:cNvPr id="14" name="TextBox 1">
            <a:extLst>
              <a:ext uri="{FF2B5EF4-FFF2-40B4-BE49-F238E27FC236}">
                <a16:creationId xmlns:a16="http://schemas.microsoft.com/office/drawing/2014/main" id="{A554763B-0059-B882-4EA0-EC7E3604E110}"/>
              </a:ext>
            </a:extLst>
          </p:cNvPr>
          <p:cNvSpPr txBox="1"/>
          <p:nvPr/>
        </p:nvSpPr>
        <p:spPr>
          <a:xfrm>
            <a:off x="8869673" y="3199867"/>
            <a:ext cx="313001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mn-MN" sz="16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Хэрэг</a:t>
            </a:r>
            <a:r>
              <a:rPr lang="mn-MN" sz="1600" b="1" i="1">
                <a:latin typeface="Arial"/>
                <a:cs typeface="Arial"/>
              </a:rPr>
              <a:t>жүүлэгч агентлаг</a:t>
            </a:r>
            <a:endParaRPr lang="en-US" sz="1600" b="1" i="1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5" name="Picture 4" descr="Banque Ouest Africaine de Développement (West African Development Bank) ( BOAD) | Green Climate Fund">
            <a:extLst>
              <a:ext uri="{FF2B5EF4-FFF2-40B4-BE49-F238E27FC236}">
                <a16:creationId xmlns:a16="http://schemas.microsoft.com/office/drawing/2014/main" id="{E88F8647-4B16-6FBE-6ABD-D3D030430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946" y="3770686"/>
            <a:ext cx="431375" cy="784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blue square with white text and a circle of white text on it  Description automatically generated">
            <a:extLst>
              <a:ext uri="{FF2B5EF4-FFF2-40B4-BE49-F238E27FC236}">
                <a16:creationId xmlns:a16="http://schemas.microsoft.com/office/drawing/2014/main" id="{48B00590-4277-061F-A32F-471E692A2C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51"/>
          <a:stretch/>
        </p:blipFill>
        <p:spPr>
          <a:xfrm>
            <a:off x="10068137" y="3714566"/>
            <a:ext cx="594157" cy="809165"/>
          </a:xfrm>
          <a:prstGeom prst="rect">
            <a:avLst/>
          </a:prstGeom>
        </p:spPr>
      </p:pic>
      <p:pic>
        <p:nvPicPr>
          <p:cNvPr id="17" name="Picture 16" descr="A logo with text on it  Description automatically generated">
            <a:extLst>
              <a:ext uri="{FF2B5EF4-FFF2-40B4-BE49-F238E27FC236}">
                <a16:creationId xmlns:a16="http://schemas.microsoft.com/office/drawing/2014/main" id="{8406EC04-94BA-92D0-55AE-093758216F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0874" y="3896529"/>
            <a:ext cx="884846" cy="421424"/>
          </a:xfrm>
          <a:prstGeom prst="rect">
            <a:avLst/>
          </a:prstGeom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10BFFEDA-A399-4F2F-E34A-3408DF46B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6519" y="4819576"/>
            <a:ext cx="701001" cy="499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Development Bank of Southern Africa - Wikipedia">
            <a:extLst>
              <a:ext uri="{FF2B5EF4-FFF2-40B4-BE49-F238E27FC236}">
                <a16:creationId xmlns:a16="http://schemas.microsoft.com/office/drawing/2014/main" id="{1D6C7E52-76A0-7B94-E951-BCCB44B332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03"/>
          <a:stretch/>
        </p:blipFill>
        <p:spPr bwMode="auto">
          <a:xfrm>
            <a:off x="10064904" y="4819015"/>
            <a:ext cx="685800" cy="35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FAO logo | United Nations">
            <a:extLst>
              <a:ext uri="{FF2B5EF4-FFF2-40B4-BE49-F238E27FC236}">
                <a16:creationId xmlns:a16="http://schemas.microsoft.com/office/drawing/2014/main" id="{08054EDC-0346-49BA-7DF1-FEEAA40204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08" t="41091" r="23273" b="40667"/>
          <a:stretch/>
        </p:blipFill>
        <p:spPr bwMode="auto">
          <a:xfrm>
            <a:off x="8786690" y="5597500"/>
            <a:ext cx="1353290" cy="37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A blue letter c on a black background  Description automatically generated">
            <a:extLst>
              <a:ext uri="{FF2B5EF4-FFF2-40B4-BE49-F238E27FC236}">
                <a16:creationId xmlns:a16="http://schemas.microsoft.com/office/drawing/2014/main" id="{4317DEAC-CE56-CA97-2E9C-496936B1A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034" y="5586217"/>
            <a:ext cx="471941" cy="449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Blue text on a black background  Description automatically generated">
            <a:extLst>
              <a:ext uri="{FF2B5EF4-FFF2-40B4-BE49-F238E27FC236}">
                <a16:creationId xmlns:a16="http://schemas.microsoft.com/office/drawing/2014/main" id="{684D4596-2A71-0CF2-5712-526912BA782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76132" b="-14562"/>
          <a:stretch/>
        </p:blipFill>
        <p:spPr>
          <a:xfrm>
            <a:off x="10271308" y="5497463"/>
            <a:ext cx="620875" cy="581003"/>
          </a:xfrm>
          <a:prstGeom prst="rect">
            <a:avLst/>
          </a:prstGeom>
        </p:spPr>
      </p:pic>
      <p:pic>
        <p:nvPicPr>
          <p:cNvPr id="23" name="Picture 22" descr="A blue globe with black background  Description automatically generated">
            <a:extLst>
              <a:ext uri="{FF2B5EF4-FFF2-40B4-BE49-F238E27FC236}">
                <a16:creationId xmlns:a16="http://schemas.microsoft.com/office/drawing/2014/main" id="{F4E6BB21-F1EB-374F-2472-43966013D3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882" y="4820039"/>
            <a:ext cx="982436" cy="445371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F69A8C33-B088-3BE7-80E4-4482B9FBF184}"/>
              </a:ext>
            </a:extLst>
          </p:cNvPr>
          <p:cNvSpPr/>
          <p:nvPr/>
        </p:nvSpPr>
        <p:spPr>
          <a:xfrm>
            <a:off x="26155" y="392439"/>
            <a:ext cx="4231990" cy="523220"/>
          </a:xfrm>
          <a:prstGeom prst="rect">
            <a:avLst/>
          </a:prstGeom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GEF8 - 20 У</a:t>
            </a:r>
            <a:r>
              <a:rPr lang="mn-MN" sz="2800" b="1" dirty="0">
                <a:solidFill>
                  <a:schemeClr val="bg1"/>
                </a:solidFill>
                <a:latin typeface="Arial"/>
                <a:cs typeface="Arial"/>
              </a:rPr>
              <a:t>лс 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| 50 </a:t>
            </a:r>
            <a:r>
              <a:rPr lang="mn-MN" sz="2800" b="1" dirty="0">
                <a:solidFill>
                  <a:schemeClr val="bg1"/>
                </a:solidFill>
                <a:latin typeface="Arial"/>
                <a:cs typeface="Arial"/>
              </a:rPr>
              <a:t>Хот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4005DC9-2634-83F2-ABB8-E3301C9EA85D}"/>
              </a:ext>
            </a:extLst>
          </p:cNvPr>
          <p:cNvSpPr txBox="1"/>
          <p:nvPr/>
        </p:nvSpPr>
        <p:spPr>
          <a:xfrm>
            <a:off x="3236282" y="254411"/>
            <a:ext cx="8075799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solidFill>
                  <a:schemeClr val="bg1"/>
                </a:solidFill>
                <a:latin typeface="Arial"/>
                <a:ea typeface="Times New Roman" panose="02020603050405020304" pitchFamily="18" charset="0"/>
                <a:cs typeface="Arial"/>
              </a:rPr>
              <a:t>170</a:t>
            </a:r>
            <a:r>
              <a:rPr kumimoji="0" lang="en-US" b="1">
                <a:solidFill>
                  <a:schemeClr val="bg1"/>
                </a:solidFill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r>
              <a:rPr kumimoji="0" lang="mn-MN" b="1">
                <a:solidFill>
                  <a:schemeClr val="bg1"/>
                </a:solidFill>
                <a:latin typeface="Arial"/>
                <a:ea typeface="Times New Roman" panose="02020603050405020304" pitchFamily="18" charset="0"/>
                <a:cs typeface="Arial"/>
              </a:rPr>
              <a:t>сая ам</a:t>
            </a:r>
            <a:r>
              <a:rPr lang="mn-MN" b="1">
                <a:solidFill>
                  <a:schemeClr val="bg1"/>
                </a:solidFill>
                <a:latin typeface="Arial"/>
                <a:ea typeface="Times New Roman" panose="02020603050405020304" pitchFamily="18" charset="0"/>
                <a:cs typeface="Arial"/>
              </a:rPr>
              <a:t>.долллар </a:t>
            </a:r>
            <a:r>
              <a:rPr kumimoji="0" lang="en-US" b="1">
                <a:solidFill>
                  <a:schemeClr val="bg1"/>
                </a:solidFill>
                <a:latin typeface="Arial"/>
                <a:ea typeface="Times New Roman" panose="02020603050405020304" pitchFamily="18" charset="0"/>
                <a:cs typeface="Arial"/>
              </a:rPr>
              <a:t>(31% </a:t>
            </a:r>
            <a:r>
              <a:rPr kumimoji="0" lang="mn-MN" b="1">
                <a:solidFill>
                  <a:schemeClr val="bg1"/>
                </a:solidFill>
                <a:latin typeface="Arial"/>
                <a:ea typeface="Times New Roman" panose="02020603050405020304" pitchFamily="18" charset="0"/>
                <a:cs typeface="Arial"/>
              </a:rPr>
              <a:t>ОУ</a:t>
            </a:r>
            <a:r>
              <a:rPr lang="mn-MN" b="1">
                <a:solidFill>
                  <a:schemeClr val="bg1"/>
                </a:solidFill>
                <a:latin typeface="Arial"/>
                <a:ea typeface="Times New Roman" panose="02020603050405020304" pitchFamily="18" charset="0"/>
                <a:cs typeface="Arial"/>
              </a:rPr>
              <a:t>ХБ</a:t>
            </a:r>
            <a:r>
              <a:rPr kumimoji="0" lang="en-US" b="1">
                <a:solidFill>
                  <a:schemeClr val="bg1"/>
                </a:solidFill>
                <a:latin typeface="Arial"/>
                <a:ea typeface="Times New Roman" panose="02020603050405020304" pitchFamily="18" charset="0"/>
                <a:cs typeface="Arial"/>
              </a:rPr>
              <a:t> + </a:t>
            </a:r>
            <a:r>
              <a:rPr kumimoji="0" lang="mn-MN" b="1">
                <a:solidFill>
                  <a:schemeClr val="bg1"/>
                </a:solidFill>
                <a:latin typeface="Arial"/>
                <a:ea typeface="Times New Roman" panose="02020603050405020304" pitchFamily="18" charset="0"/>
                <a:cs typeface="Arial"/>
              </a:rPr>
              <a:t>ОУВС</a:t>
            </a:r>
            <a:r>
              <a:rPr lang="en-US" b="1">
                <a:solidFill>
                  <a:schemeClr val="bg1"/>
                </a:solidFill>
                <a:latin typeface="Arial"/>
                <a:ea typeface="Times New Roman" panose="02020603050405020304" pitchFamily="18" charset="0"/>
                <a:cs typeface="Arial"/>
              </a:rPr>
              <a:t>)</a:t>
            </a:r>
            <a:endParaRPr lang="mn-MN" b="1">
              <a:solidFill>
                <a:schemeClr val="bg1"/>
              </a:solidFill>
              <a:latin typeface="Arial"/>
              <a:ea typeface="Times New Roman" panose="02020603050405020304" pitchFamily="18" charset="0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>
                <a:solidFill>
                  <a:schemeClr val="bg1"/>
                </a:solidFill>
                <a:latin typeface="Arial"/>
                <a:ea typeface="Times New Roman" panose="02020603050405020304" pitchFamily="18" charset="0"/>
                <a:cs typeface="Arial"/>
              </a:rPr>
              <a:t>1,308</a:t>
            </a:r>
            <a:r>
              <a:rPr lang="en-US" b="1">
                <a:solidFill>
                  <a:schemeClr val="bg1"/>
                </a:solidFill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r>
              <a:rPr lang="mn-MN" b="1">
                <a:solidFill>
                  <a:schemeClr val="bg1"/>
                </a:solidFill>
                <a:latin typeface="Arial"/>
                <a:ea typeface="Times New Roman" panose="02020603050405020304" pitchFamily="18" charset="0"/>
                <a:cs typeface="Arial"/>
              </a:rPr>
              <a:t>тэрбум ам.долллар хамтын санхүүжилт</a:t>
            </a:r>
            <a:r>
              <a:rPr kumimoji="0" lang="en-US" b="1">
                <a:solidFill>
                  <a:schemeClr val="bg1"/>
                </a:solidFill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endParaRPr lang="en-CA" b="1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6268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977" y="16940"/>
            <a:ext cx="9599129" cy="810592"/>
          </a:xfrm>
        </p:spPr>
        <p:txBody>
          <a:bodyPr wrap="square">
            <a:noAutofit/>
          </a:bodyPr>
          <a:lstStyle/>
          <a:p>
            <a:r>
              <a:rPr lang="mn-MN" sz="2400" dirty="0"/>
              <a:t>ХОТУУД УУР АМЬСГАЛЫН ӨӨРЧЛӨЛТ, НИЙГЭМ, ЭДИЙН ЗАСГИЙН ОЛОН ТАЛТ, СОРИЛТУУДТАЙ ТУЛГАРЧ БАЙНА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648917" y="3881487"/>
            <a:ext cx="6257738" cy="221599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2050 </a:t>
            </a:r>
            <a:r>
              <a:rPr lang="en-US" dirty="0" err="1"/>
              <a:t>он</a:t>
            </a:r>
            <a:r>
              <a:rPr lang="en-US" dirty="0"/>
              <a:t> </a:t>
            </a:r>
            <a:r>
              <a:rPr lang="en-US" dirty="0" err="1"/>
              <a:t>гэхэд</a:t>
            </a:r>
            <a:r>
              <a:rPr lang="en-US" dirty="0"/>
              <a:t> </a:t>
            </a:r>
            <a:r>
              <a:rPr lang="en-US" dirty="0" err="1"/>
              <a:t>хүн</a:t>
            </a:r>
            <a:r>
              <a:rPr lang="en-US" dirty="0"/>
              <a:t> </a:t>
            </a:r>
            <a:r>
              <a:rPr lang="en-US" dirty="0" err="1"/>
              <a:t>төрөлхтний</a:t>
            </a:r>
            <a:r>
              <a:rPr lang="en-US" dirty="0"/>
              <a:t> 70% нь </a:t>
            </a:r>
            <a:r>
              <a:rPr lang="en-US" dirty="0" err="1"/>
              <a:t>хотод</a:t>
            </a:r>
            <a:r>
              <a:rPr lang="en-US" dirty="0"/>
              <a:t> </a:t>
            </a:r>
            <a:r>
              <a:rPr lang="en-US" dirty="0" err="1"/>
              <a:t>амьдарна</a:t>
            </a:r>
            <a:r>
              <a:rPr lang="en-US" dirty="0"/>
              <a:t>. </a:t>
            </a:r>
            <a:r>
              <a:rPr lang="en-US" dirty="0" err="1"/>
              <a:t>Өнөөдөр</a:t>
            </a:r>
            <a:r>
              <a:rPr lang="en-US" dirty="0"/>
              <a:t> ч </a:t>
            </a:r>
            <a:r>
              <a:rPr lang="en-US" dirty="0" err="1"/>
              <a:t>хотууд</a:t>
            </a:r>
            <a:r>
              <a:rPr lang="en-US" dirty="0"/>
              <a:t> CO₂ </a:t>
            </a:r>
            <a:r>
              <a:rPr lang="en-US" dirty="0" err="1"/>
              <a:t>ялгарлын</a:t>
            </a:r>
            <a:r>
              <a:rPr lang="en-US" dirty="0"/>
              <a:t> 70%, </a:t>
            </a:r>
            <a:r>
              <a:rPr lang="en-US" dirty="0" err="1"/>
              <a:t>эрчим</a:t>
            </a:r>
            <a:r>
              <a:rPr lang="en-US" dirty="0"/>
              <a:t> </a:t>
            </a:r>
            <a:r>
              <a:rPr lang="en-US" dirty="0" err="1"/>
              <a:t>хүчний</a:t>
            </a:r>
            <a:r>
              <a:rPr lang="en-US" dirty="0"/>
              <a:t> </a:t>
            </a:r>
            <a:r>
              <a:rPr lang="en-US" dirty="0" err="1"/>
              <a:t>хэрэглээний</a:t>
            </a:r>
            <a:r>
              <a:rPr lang="en-US" dirty="0"/>
              <a:t> 75%-</a:t>
            </a:r>
            <a:r>
              <a:rPr lang="en-US" dirty="0" err="1"/>
              <a:t>ийг</a:t>
            </a:r>
            <a:r>
              <a:rPr lang="en-US" dirty="0"/>
              <a:t> </a:t>
            </a:r>
            <a:r>
              <a:rPr lang="en-US" dirty="0" err="1"/>
              <a:t>эзэлж</a:t>
            </a:r>
            <a:r>
              <a:rPr lang="en-US" dirty="0"/>
              <a:t> </a:t>
            </a:r>
            <a:r>
              <a:rPr lang="en-US" dirty="0" err="1"/>
              <a:t>байна</a:t>
            </a:r>
            <a:r>
              <a:rPr lang="en-US" dirty="0"/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2023–2025 </a:t>
            </a:r>
            <a:r>
              <a:rPr lang="en-US" dirty="0" err="1"/>
              <a:t>он</a:t>
            </a:r>
            <a:r>
              <a:rPr lang="en-US" dirty="0"/>
              <a:t> </a:t>
            </a:r>
            <a:r>
              <a:rPr lang="en-US" dirty="0" err="1"/>
              <a:t>түүхэн</a:t>
            </a:r>
            <a:r>
              <a:rPr lang="en-US" dirty="0"/>
              <a:t> </a:t>
            </a:r>
            <a:r>
              <a:rPr lang="en-US" dirty="0" err="1"/>
              <a:t>дэх</a:t>
            </a:r>
            <a:r>
              <a:rPr lang="en-US" dirty="0"/>
              <a:t> </a:t>
            </a:r>
            <a:r>
              <a:rPr lang="en-US" dirty="0" err="1"/>
              <a:t>хамгийн</a:t>
            </a:r>
            <a:r>
              <a:rPr lang="en-US" dirty="0"/>
              <a:t> </a:t>
            </a:r>
            <a:r>
              <a:rPr lang="en-US" dirty="0" err="1"/>
              <a:t>халуун</a:t>
            </a:r>
            <a:r>
              <a:rPr lang="en-US" dirty="0"/>
              <a:t> </a:t>
            </a:r>
            <a:r>
              <a:rPr lang="en-US" dirty="0" err="1"/>
              <a:t>гурван</a:t>
            </a:r>
            <a:r>
              <a:rPr lang="en-US" dirty="0"/>
              <a:t> </a:t>
            </a:r>
            <a:r>
              <a:rPr lang="en-US" dirty="0" err="1"/>
              <a:t>жил</a:t>
            </a:r>
            <a:r>
              <a:rPr lang="mn-MN" dirty="0"/>
              <a:t>,</a:t>
            </a:r>
            <a:r>
              <a:rPr lang="en-US" dirty="0"/>
              <a:t> /</a:t>
            </a:r>
            <a:r>
              <a:rPr lang="en-US" dirty="0" err="1"/>
              <a:t>дундаж</a:t>
            </a:r>
            <a:r>
              <a:rPr lang="en-US" dirty="0"/>
              <a:t> </a:t>
            </a:r>
            <a:r>
              <a:rPr lang="en-US" dirty="0" err="1"/>
              <a:t>дулаарал</a:t>
            </a:r>
            <a:r>
              <a:rPr lang="en-US" dirty="0"/>
              <a:t> </a:t>
            </a:r>
            <a:r>
              <a:rPr lang="en-US" dirty="0" err="1"/>
              <a:t>анх</a:t>
            </a:r>
            <a:r>
              <a:rPr lang="en-US" dirty="0"/>
              <a:t> </a:t>
            </a:r>
            <a:r>
              <a:rPr lang="en-US" dirty="0" err="1"/>
              <a:t>удаа</a:t>
            </a:r>
            <a:r>
              <a:rPr lang="en-US" dirty="0"/>
              <a:t> 1.5°C-д </a:t>
            </a:r>
            <a:r>
              <a:rPr lang="en-US" dirty="0" err="1"/>
              <a:t>хүрэв</a:t>
            </a:r>
            <a:r>
              <a:rPr lang="en-US" dirty="0"/>
              <a:t> (WMO)/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2025 </a:t>
            </a:r>
            <a:r>
              <a:rPr lang="en-US" dirty="0" err="1"/>
              <a:t>онд</a:t>
            </a:r>
            <a:r>
              <a:rPr lang="en-US" dirty="0"/>
              <a:t> </a:t>
            </a:r>
            <a:r>
              <a:rPr lang="en-US" dirty="0" err="1"/>
              <a:t>дэлхийн</a:t>
            </a:r>
            <a:r>
              <a:rPr lang="en-US" dirty="0"/>
              <a:t> </a:t>
            </a:r>
            <a:r>
              <a:rPr lang="en-US" dirty="0" err="1"/>
              <a:t>дундаж</a:t>
            </a:r>
            <a:r>
              <a:rPr lang="en-US" dirty="0"/>
              <a:t> </a:t>
            </a:r>
            <a:r>
              <a:rPr lang="en-US" dirty="0" err="1"/>
              <a:t>температур</a:t>
            </a:r>
            <a:r>
              <a:rPr lang="en-US" dirty="0"/>
              <a:t> 1.44°C-аар </a:t>
            </a:r>
            <a:r>
              <a:rPr lang="en-US" dirty="0" err="1"/>
              <a:t>дулаан</a:t>
            </a:r>
            <a:r>
              <a:rPr lang="en-US" dirty="0"/>
              <a:t> </a:t>
            </a:r>
            <a:r>
              <a:rPr lang="en-US" dirty="0" err="1"/>
              <a:t>байсан</a:t>
            </a:r>
            <a:r>
              <a:rPr lang="en-US" dirty="0"/>
              <a:t> </a:t>
            </a:r>
            <a:r>
              <a:rPr lang="en-US" dirty="0" err="1"/>
              <a:t>бөгөөд</a:t>
            </a:r>
            <a:r>
              <a:rPr lang="en-US" dirty="0"/>
              <a:t> </a:t>
            </a:r>
            <a:r>
              <a:rPr lang="en-US" dirty="0" err="1"/>
              <a:t>хамгийн</a:t>
            </a:r>
            <a:r>
              <a:rPr lang="en-US" dirty="0"/>
              <a:t> </a:t>
            </a:r>
            <a:r>
              <a:rPr lang="en-US" dirty="0" err="1"/>
              <a:t>дулаан</a:t>
            </a:r>
            <a:r>
              <a:rPr lang="en-US" dirty="0"/>
              <a:t> 11 </a:t>
            </a:r>
            <a:r>
              <a:rPr lang="en-US" dirty="0" err="1"/>
              <a:t>жил</a:t>
            </a:r>
            <a:r>
              <a:rPr lang="en-US" dirty="0"/>
              <a:t> </a:t>
            </a:r>
            <a:r>
              <a:rPr lang="en-US" dirty="0" err="1"/>
              <a:t>бүгд</a:t>
            </a:r>
            <a:r>
              <a:rPr lang="en-US" dirty="0"/>
              <a:t> </a:t>
            </a:r>
            <a:r>
              <a:rPr lang="en-US" dirty="0" err="1"/>
              <a:t>сүүлийн</a:t>
            </a:r>
            <a:r>
              <a:rPr lang="en-US" dirty="0"/>
              <a:t> 11 </a:t>
            </a:r>
            <a:r>
              <a:rPr lang="en-US" dirty="0" err="1"/>
              <a:t>жилд</a:t>
            </a:r>
            <a:r>
              <a:rPr lang="en-US" dirty="0"/>
              <a:t> </a:t>
            </a:r>
            <a:r>
              <a:rPr lang="en-US" dirty="0" err="1"/>
              <a:t>тохиов</a:t>
            </a:r>
            <a:r>
              <a:rPr lang="en-US" dirty="0"/>
              <a:t>.</a:t>
            </a:r>
          </a:p>
        </p:txBody>
      </p:sp>
      <p:pic>
        <p:nvPicPr>
          <p:cNvPr id="5" name="Picture 4" descr="map_hot_2011_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976" y="1167289"/>
            <a:ext cx="5434323" cy="2446823"/>
          </a:xfrm>
          <a:prstGeom prst="rect">
            <a:avLst/>
          </a:prstGeom>
        </p:spPr>
      </p:pic>
      <p:pic>
        <p:nvPicPr>
          <p:cNvPr id="6" name="Picture 5" descr="map_dry_2011_2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7785" y="1167289"/>
            <a:ext cx="5349239" cy="22617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98876" y="6644169"/>
            <a:ext cx="10881360" cy="14991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dirty="0">
                <a:solidFill>
                  <a:srgbClr val="5B6B7C"/>
                </a:solidFill>
                <a:latin typeface="Calibri"/>
              </a:rPr>
              <a:t>Statistics: WMO State of the Global Climate 2025 · Berkeley Earth 2025 report · UNCCD Drought Hotspots 2023–2025.</a:t>
            </a:r>
          </a:p>
        </p:txBody>
      </p:sp>
      <p:sp>
        <p:nvSpPr>
          <p:cNvPr id="8" name="Rectangle 7"/>
          <p:cNvSpPr/>
          <p:nvPr/>
        </p:nvSpPr>
        <p:spPr>
          <a:xfrm>
            <a:off x="521207" y="1060704"/>
            <a:ext cx="1188720" cy="45720"/>
          </a:xfrm>
          <a:prstGeom prst="rect">
            <a:avLst/>
          </a:prstGeom>
          <a:solidFill>
            <a:srgbClr val="1D7A5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C56E66B-87C9-B94E-ADDD-9081677CAC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40" y="3708941"/>
            <a:ext cx="5306174" cy="282006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875D7A4-399A-66C7-62E4-54D86111DD98}"/>
              </a:ext>
            </a:extLst>
          </p:cNvPr>
          <p:cNvSpPr txBox="1"/>
          <p:nvPr/>
        </p:nvSpPr>
        <p:spPr>
          <a:xfrm>
            <a:off x="8748428" y="3498441"/>
            <a:ext cx="326413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b="0" dirty="0">
                <a:solidFill>
                  <a:srgbClr val="5B6B7C"/>
                </a:solidFill>
                <a:latin typeface="Calibri"/>
              </a:rPr>
              <a:t>Maps: frequency of extreme hot / dry months, 2011–2020 (GPSC).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9AA01-9218-A7D4-22DD-542A225C2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n-MN" noProof="0" dirty="0"/>
              <a:t>Төслийн ерөнхий мэдээлэл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06D903A-83D8-4B02-D026-4E23819B36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4820050"/>
              </p:ext>
            </p:extLst>
          </p:nvPr>
        </p:nvGraphicFramePr>
        <p:xfrm>
          <a:off x="379927" y="1622738"/>
          <a:ext cx="11165983" cy="42321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54592">
                  <a:extLst>
                    <a:ext uri="{9D8B030D-6E8A-4147-A177-3AD203B41FA5}">
                      <a16:colId xmlns:a16="http://schemas.microsoft.com/office/drawing/2014/main" val="698959106"/>
                    </a:ext>
                  </a:extLst>
                </a:gridCol>
                <a:gridCol w="8611391">
                  <a:extLst>
                    <a:ext uri="{9D8B030D-6E8A-4147-A177-3AD203B41FA5}">
                      <a16:colId xmlns:a16="http://schemas.microsoft.com/office/drawing/2014/main" val="716315866"/>
                    </a:ext>
                  </a:extLst>
                </a:gridCol>
              </a:tblGrid>
              <a:tr h="69663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Төслийн нэр</a:t>
                      </a:r>
                      <a:endParaRPr lang="mn-MN" sz="2000" noProof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“Ногоон, хүртээмжтэй хотууд”</a:t>
                      </a:r>
                    </a:p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Green and Inclusive Cities in Mongolia – GICM</a:t>
                      </a:r>
                      <a:endParaRPr lang="mn-MN" sz="2000" noProof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265455"/>
                  </a:ext>
                </a:extLst>
              </a:tr>
              <a:tr h="34831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Хөтөлбөр</a:t>
                      </a:r>
                      <a:endParaRPr lang="mn-MN" sz="2000" noProof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ДДБОС-8 (GEF-8) “Тогтвортой хотуудын нэгдсэн хөтөлбөр” (SCIP)</a:t>
                      </a:r>
                      <a:endParaRPr lang="mn-MN" sz="2000" noProof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52446285"/>
                  </a:ext>
                </a:extLst>
              </a:tr>
              <a:tr h="69663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Хэрэгжих хугацаа</a:t>
                      </a:r>
                      <a:endParaRPr lang="mn-MN" sz="2000" noProof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5 жил: 2026 оны </a:t>
                      </a:r>
                      <a:r>
                        <a:rPr lang="en-US" sz="1800" noProof="0" dirty="0">
                          <a:effectLst/>
                        </a:rPr>
                        <a:t>4</a:t>
                      </a:r>
                      <a:r>
                        <a:rPr lang="mn-MN" sz="1800" noProof="0" dirty="0">
                          <a:effectLst/>
                        </a:rPr>
                        <a:t>-р сар – 2031 оны 12-р сар (дунд хугацааны үнэлгээ: 2028 оны 9-р сар)</a:t>
                      </a:r>
                      <a:endParaRPr lang="mn-MN" sz="2000" noProof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7207384"/>
                  </a:ext>
                </a:extLst>
              </a:tr>
              <a:tr h="69663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Нийт санхүүжилт</a:t>
                      </a:r>
                      <a:endParaRPr lang="mn-MN" sz="2000" noProof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235,061,694 ам.доллар  </a:t>
                      </a:r>
                    </a:p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Үүнээс    ДДБОС-ийн буцалтгүй тусламж – 7,261,694 ам.доллар </a:t>
                      </a:r>
                    </a:p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               НҮБХХ – 200,000  ам.доллар                               </a:t>
                      </a:r>
                    </a:p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               Хамтын санхүүжилт 227,600,000 ам.доллар</a:t>
                      </a:r>
                      <a:endParaRPr lang="mn-MN" sz="2000" noProof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1975727"/>
                  </a:ext>
                </a:extLst>
              </a:tr>
              <a:tr h="69663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Төсөл хэрэгжүүлэгч</a:t>
                      </a:r>
                      <a:endParaRPr lang="mn-MN" sz="2000" noProof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Байгаль орчин, уур амьсгалын өөрчлөлтийн яам (БОУӨЯ)</a:t>
                      </a:r>
                    </a:p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НҮБ-ын Хөгжлийн Хөтөлбөрийн дэмжлэгтэйгээр</a:t>
                      </a:r>
                      <a:endParaRPr lang="mn-MN" sz="2000" noProof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9386891"/>
                  </a:ext>
                </a:extLst>
              </a:tr>
              <a:tr h="69663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Төсөл хэрэгжих хотууд</a:t>
                      </a:r>
                      <a:endParaRPr lang="mn-MN" sz="2000" noProof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mn-MN" sz="1800" noProof="0" dirty="0">
                          <a:effectLst/>
                        </a:rPr>
                        <a:t>Улаанбаатар, Дархан, Эрдэнэт</a:t>
                      </a:r>
                      <a:endParaRPr lang="mn-MN" sz="2000" noProof="0" dirty="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8141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49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7815;p310">
            <a:extLst>
              <a:ext uri="{FF2B5EF4-FFF2-40B4-BE49-F238E27FC236}">
                <a16:creationId xmlns:a16="http://schemas.microsoft.com/office/drawing/2014/main" id="{58399207-1C66-D1EA-299F-CDB327EEBDF6}"/>
              </a:ext>
            </a:extLst>
          </p:cNvPr>
          <p:cNvSpPr/>
          <p:nvPr/>
        </p:nvSpPr>
        <p:spPr>
          <a:xfrm rot="10800000">
            <a:off x="8204323" y="2604788"/>
            <a:ext cx="539186" cy="1078640"/>
          </a:xfrm>
          <a:custGeom>
            <a:avLst/>
            <a:gdLst/>
            <a:ahLst/>
            <a:cxnLst/>
            <a:rect l="l" t="t" r="r" b="b"/>
            <a:pathLst>
              <a:path w="850" h="1700" extrusionOk="0">
                <a:moveTo>
                  <a:pt x="850" y="1518"/>
                </a:moveTo>
                <a:cubicBezTo>
                  <a:pt x="481" y="1518"/>
                  <a:pt x="182" y="1219"/>
                  <a:pt x="182" y="850"/>
                </a:cubicBezTo>
                <a:cubicBezTo>
                  <a:pt x="182" y="481"/>
                  <a:pt x="481" y="182"/>
                  <a:pt x="850" y="182"/>
                </a:cubicBezTo>
                <a:cubicBezTo>
                  <a:pt x="850" y="182"/>
                  <a:pt x="850" y="182"/>
                  <a:pt x="850" y="182"/>
                </a:cubicBezTo>
                <a:cubicBezTo>
                  <a:pt x="850" y="0"/>
                  <a:pt x="850" y="0"/>
                  <a:pt x="850" y="0"/>
                </a:cubicBezTo>
                <a:cubicBezTo>
                  <a:pt x="850" y="0"/>
                  <a:pt x="850" y="0"/>
                  <a:pt x="850" y="0"/>
                </a:cubicBezTo>
                <a:cubicBezTo>
                  <a:pt x="380" y="0"/>
                  <a:pt x="0" y="380"/>
                  <a:pt x="0" y="850"/>
                </a:cubicBezTo>
                <a:cubicBezTo>
                  <a:pt x="0" y="1319"/>
                  <a:pt x="380" y="1700"/>
                  <a:pt x="850" y="1700"/>
                </a:cubicBezTo>
                <a:cubicBezTo>
                  <a:pt x="850" y="1700"/>
                  <a:pt x="850" y="1700"/>
                  <a:pt x="850" y="1700"/>
                </a:cubicBezTo>
                <a:cubicBezTo>
                  <a:pt x="850" y="1518"/>
                  <a:pt x="850" y="1518"/>
                  <a:pt x="850" y="15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6" name="Google Shape;27816;p310">
            <a:extLst>
              <a:ext uri="{FF2B5EF4-FFF2-40B4-BE49-F238E27FC236}">
                <a16:creationId xmlns:a16="http://schemas.microsoft.com/office/drawing/2014/main" id="{38B87CDA-39DB-8EC1-233B-25551503EB02}"/>
              </a:ext>
            </a:extLst>
          </p:cNvPr>
          <p:cNvSpPr/>
          <p:nvPr/>
        </p:nvSpPr>
        <p:spPr>
          <a:xfrm>
            <a:off x="7665139" y="3575329"/>
            <a:ext cx="539186" cy="1078640"/>
          </a:xfrm>
          <a:custGeom>
            <a:avLst/>
            <a:gdLst/>
            <a:ahLst/>
            <a:cxnLst/>
            <a:rect l="l" t="t" r="r" b="b"/>
            <a:pathLst>
              <a:path w="850" h="1700" extrusionOk="0">
                <a:moveTo>
                  <a:pt x="850" y="1518"/>
                </a:moveTo>
                <a:cubicBezTo>
                  <a:pt x="481" y="1518"/>
                  <a:pt x="182" y="1219"/>
                  <a:pt x="182" y="850"/>
                </a:cubicBezTo>
                <a:cubicBezTo>
                  <a:pt x="182" y="481"/>
                  <a:pt x="481" y="182"/>
                  <a:pt x="850" y="182"/>
                </a:cubicBezTo>
                <a:cubicBezTo>
                  <a:pt x="850" y="182"/>
                  <a:pt x="850" y="182"/>
                  <a:pt x="850" y="182"/>
                </a:cubicBezTo>
                <a:cubicBezTo>
                  <a:pt x="850" y="0"/>
                  <a:pt x="850" y="0"/>
                  <a:pt x="850" y="0"/>
                </a:cubicBezTo>
                <a:cubicBezTo>
                  <a:pt x="850" y="0"/>
                  <a:pt x="850" y="0"/>
                  <a:pt x="850" y="0"/>
                </a:cubicBezTo>
                <a:cubicBezTo>
                  <a:pt x="380" y="0"/>
                  <a:pt x="0" y="380"/>
                  <a:pt x="0" y="850"/>
                </a:cubicBezTo>
                <a:cubicBezTo>
                  <a:pt x="0" y="1319"/>
                  <a:pt x="380" y="1700"/>
                  <a:pt x="850" y="1700"/>
                </a:cubicBezTo>
                <a:cubicBezTo>
                  <a:pt x="850" y="1700"/>
                  <a:pt x="850" y="1700"/>
                  <a:pt x="850" y="1700"/>
                </a:cubicBezTo>
                <a:cubicBezTo>
                  <a:pt x="850" y="1518"/>
                  <a:pt x="850" y="1518"/>
                  <a:pt x="850" y="151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7" name="Google Shape;27817;p310">
            <a:extLst>
              <a:ext uri="{FF2B5EF4-FFF2-40B4-BE49-F238E27FC236}">
                <a16:creationId xmlns:a16="http://schemas.microsoft.com/office/drawing/2014/main" id="{023D1B06-AD67-54E8-9FCD-86C45715A874}"/>
              </a:ext>
            </a:extLst>
          </p:cNvPr>
          <p:cNvSpPr/>
          <p:nvPr/>
        </p:nvSpPr>
        <p:spPr>
          <a:xfrm rot="10800000">
            <a:off x="8204323" y="4537697"/>
            <a:ext cx="539186" cy="1078640"/>
          </a:xfrm>
          <a:custGeom>
            <a:avLst/>
            <a:gdLst/>
            <a:ahLst/>
            <a:cxnLst/>
            <a:rect l="l" t="t" r="r" b="b"/>
            <a:pathLst>
              <a:path w="850" h="1700" extrusionOk="0">
                <a:moveTo>
                  <a:pt x="850" y="1518"/>
                </a:moveTo>
                <a:cubicBezTo>
                  <a:pt x="481" y="1518"/>
                  <a:pt x="182" y="1219"/>
                  <a:pt x="182" y="850"/>
                </a:cubicBezTo>
                <a:cubicBezTo>
                  <a:pt x="182" y="481"/>
                  <a:pt x="481" y="182"/>
                  <a:pt x="850" y="182"/>
                </a:cubicBezTo>
                <a:cubicBezTo>
                  <a:pt x="850" y="182"/>
                  <a:pt x="850" y="182"/>
                  <a:pt x="850" y="182"/>
                </a:cubicBezTo>
                <a:cubicBezTo>
                  <a:pt x="850" y="0"/>
                  <a:pt x="850" y="0"/>
                  <a:pt x="850" y="0"/>
                </a:cubicBezTo>
                <a:cubicBezTo>
                  <a:pt x="850" y="0"/>
                  <a:pt x="850" y="0"/>
                  <a:pt x="850" y="0"/>
                </a:cubicBezTo>
                <a:cubicBezTo>
                  <a:pt x="380" y="0"/>
                  <a:pt x="0" y="380"/>
                  <a:pt x="0" y="850"/>
                </a:cubicBezTo>
                <a:cubicBezTo>
                  <a:pt x="0" y="1319"/>
                  <a:pt x="380" y="1700"/>
                  <a:pt x="850" y="1700"/>
                </a:cubicBezTo>
                <a:cubicBezTo>
                  <a:pt x="850" y="1700"/>
                  <a:pt x="850" y="1700"/>
                  <a:pt x="850" y="1700"/>
                </a:cubicBezTo>
                <a:cubicBezTo>
                  <a:pt x="850" y="1518"/>
                  <a:pt x="850" y="1518"/>
                  <a:pt x="850" y="151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8" name="Google Shape;27822;p310">
            <a:extLst>
              <a:ext uri="{FF2B5EF4-FFF2-40B4-BE49-F238E27FC236}">
                <a16:creationId xmlns:a16="http://schemas.microsoft.com/office/drawing/2014/main" id="{9CFA6446-9B27-1CE4-EB40-68A5F03A4D6A}"/>
              </a:ext>
            </a:extLst>
          </p:cNvPr>
          <p:cNvSpPr/>
          <p:nvPr/>
        </p:nvSpPr>
        <p:spPr>
          <a:xfrm rot="10800000" flipH="1">
            <a:off x="7887192" y="2834439"/>
            <a:ext cx="634264" cy="634263"/>
          </a:xfrm>
          <a:prstGeom prst="ellipse">
            <a:avLst/>
          </a:prstGeom>
          <a:gradFill>
            <a:gsLst>
              <a:gs pos="0">
                <a:srgbClr val="F2F2F2"/>
              </a:gs>
              <a:gs pos="33000">
                <a:srgbClr val="F2F2F2"/>
              </a:gs>
              <a:gs pos="100000">
                <a:srgbClr val="FBFBFB"/>
              </a:gs>
            </a:gsLst>
            <a:lin ang="5400000" scaled="0"/>
          </a:gradFill>
          <a:ln>
            <a:noFill/>
          </a:ln>
          <a:effectLst>
            <a:outerShdw blurRad="330200" dist="317500" dir="5400000" algn="t" rotWithShape="0">
              <a:srgbClr val="000000">
                <a:alpha val="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9" name="Google Shape;27825;p310">
            <a:extLst>
              <a:ext uri="{FF2B5EF4-FFF2-40B4-BE49-F238E27FC236}">
                <a16:creationId xmlns:a16="http://schemas.microsoft.com/office/drawing/2014/main" id="{70AF9714-F960-4541-F048-B01F340E566A}"/>
              </a:ext>
            </a:extLst>
          </p:cNvPr>
          <p:cNvSpPr/>
          <p:nvPr/>
        </p:nvSpPr>
        <p:spPr>
          <a:xfrm flipH="1">
            <a:off x="7887192" y="3797517"/>
            <a:ext cx="634264" cy="634263"/>
          </a:xfrm>
          <a:prstGeom prst="ellipse">
            <a:avLst/>
          </a:prstGeom>
          <a:gradFill>
            <a:gsLst>
              <a:gs pos="0">
                <a:srgbClr val="F2F2F2"/>
              </a:gs>
              <a:gs pos="33000">
                <a:srgbClr val="F2F2F2"/>
              </a:gs>
              <a:gs pos="100000">
                <a:srgbClr val="FBFBFB"/>
              </a:gs>
            </a:gsLst>
            <a:lin ang="5400000" scaled="0"/>
          </a:gradFill>
          <a:ln>
            <a:noFill/>
          </a:ln>
          <a:effectLst>
            <a:outerShdw blurRad="330200" dist="317500" dir="5400000" algn="t" rotWithShape="0">
              <a:srgbClr val="000000">
                <a:alpha val="9803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lt1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cxnSp>
        <p:nvCxnSpPr>
          <p:cNvPr id="10" name="Google Shape;27840;p310">
            <a:extLst>
              <a:ext uri="{FF2B5EF4-FFF2-40B4-BE49-F238E27FC236}">
                <a16:creationId xmlns:a16="http://schemas.microsoft.com/office/drawing/2014/main" id="{82AA7D15-523E-546A-2F5D-C1BA15E487B4}"/>
              </a:ext>
            </a:extLst>
          </p:cNvPr>
          <p:cNvCxnSpPr/>
          <p:nvPr/>
        </p:nvCxnSpPr>
        <p:spPr>
          <a:xfrm>
            <a:off x="8559759" y="4114649"/>
            <a:ext cx="1143635" cy="83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1" name="Google Shape;27860;p310">
            <a:extLst>
              <a:ext uri="{FF2B5EF4-FFF2-40B4-BE49-F238E27FC236}">
                <a16:creationId xmlns:a16="http://schemas.microsoft.com/office/drawing/2014/main" id="{831481F7-1B25-694B-A778-39ED52A9A529}"/>
              </a:ext>
            </a:extLst>
          </p:cNvPr>
          <p:cNvGrpSpPr/>
          <p:nvPr/>
        </p:nvGrpSpPr>
        <p:grpSpPr>
          <a:xfrm>
            <a:off x="8911098" y="3468703"/>
            <a:ext cx="3126100" cy="1773207"/>
            <a:chOff x="6685883" y="2893235"/>
            <a:chExt cx="5557509" cy="3152360"/>
          </a:xfrm>
        </p:grpSpPr>
        <p:sp>
          <p:nvSpPr>
            <p:cNvPr id="12" name="Google Shape;27861;p310">
              <a:extLst>
                <a:ext uri="{FF2B5EF4-FFF2-40B4-BE49-F238E27FC236}">
                  <a16:creationId xmlns:a16="http://schemas.microsoft.com/office/drawing/2014/main" id="{13453D71-9742-B846-87B0-F63547A80949}"/>
                </a:ext>
              </a:extLst>
            </p:cNvPr>
            <p:cNvSpPr txBox="1"/>
            <p:nvPr/>
          </p:nvSpPr>
          <p:spPr>
            <a:xfrm>
              <a:off x="6726331" y="2893235"/>
              <a:ext cx="5133651" cy="10395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mn-MN" sz="1600" b="1">
                  <a:latin typeface="Arial" panose="020B0604020202020204" pitchFamily="34" charset="0"/>
                  <a:cs typeface="Arial" panose="020B0604020202020204" pitchFamily="34" charset="0"/>
                </a:rPr>
                <a:t>Хөрөнгө оруулалтыг нэмэгдүүлэх</a:t>
              </a:r>
              <a:endParaRPr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Google Shape;27862;p310">
              <a:extLst>
                <a:ext uri="{FF2B5EF4-FFF2-40B4-BE49-F238E27FC236}">
                  <a16:creationId xmlns:a16="http://schemas.microsoft.com/office/drawing/2014/main" id="{939FC306-E47B-A0D0-8C1A-72A83704E150}"/>
                </a:ext>
              </a:extLst>
            </p:cNvPr>
            <p:cNvSpPr/>
            <p:nvPr/>
          </p:nvSpPr>
          <p:spPr>
            <a:xfrm>
              <a:off x="6685883" y="3911755"/>
              <a:ext cx="5557509" cy="21338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r>
                <a:rPr lang="mn-MN" sz="1200" dirty="0">
                  <a:latin typeface="Arial"/>
                  <a:cs typeface="Arial"/>
                </a:rPr>
                <a:t>Тогтвортой, байгальд ээлтэй (nature‑positive), хотын хөгжлийн хөрөнгө оруулалтыг дэмжих, шинэлэг санхүүжилтийн механизмуудыг нэвтрүүлэх</a:t>
              </a:r>
              <a:endParaRPr lang="en-US" sz="1200" dirty="0">
                <a:latin typeface="Arial"/>
                <a:cs typeface="Arial"/>
              </a:endParaRPr>
            </a:p>
            <a:p>
              <a:pPr lvl="0"/>
              <a:endParaRPr lang="mn-MN" sz="1200" dirty="0">
                <a:latin typeface="Arial"/>
                <a:cs typeface="Arial"/>
              </a:endParaRPr>
            </a:p>
          </p:txBody>
        </p:sp>
      </p:grpSp>
      <p:grpSp>
        <p:nvGrpSpPr>
          <p:cNvPr id="14" name="Google Shape;27863;p310">
            <a:extLst>
              <a:ext uri="{FF2B5EF4-FFF2-40B4-BE49-F238E27FC236}">
                <a16:creationId xmlns:a16="http://schemas.microsoft.com/office/drawing/2014/main" id="{E431229F-EF31-79E8-A46E-3E1ACD9B6C87}"/>
              </a:ext>
            </a:extLst>
          </p:cNvPr>
          <p:cNvGrpSpPr/>
          <p:nvPr/>
        </p:nvGrpSpPr>
        <p:grpSpPr>
          <a:xfrm>
            <a:off x="5332521" y="4740126"/>
            <a:ext cx="2600692" cy="370380"/>
            <a:chOff x="975060" y="4318009"/>
            <a:chExt cx="4623451" cy="658452"/>
          </a:xfrm>
        </p:grpSpPr>
        <p:sp>
          <p:nvSpPr>
            <p:cNvPr id="15" name="Google Shape;27864;p310">
              <a:extLst>
                <a:ext uri="{FF2B5EF4-FFF2-40B4-BE49-F238E27FC236}">
                  <a16:creationId xmlns:a16="http://schemas.microsoft.com/office/drawing/2014/main" id="{333544D8-572B-7BCD-FE92-D0602B7A186A}"/>
                </a:ext>
              </a:extLst>
            </p:cNvPr>
            <p:cNvSpPr txBox="1"/>
            <p:nvPr/>
          </p:nvSpPr>
          <p:spPr>
            <a:xfrm>
              <a:off x="975060" y="4374659"/>
              <a:ext cx="4117321" cy="6018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r"/>
              <a:r>
                <a:rPr lang="mn-MN" sz="1600" b="1">
                  <a:latin typeface="Arial"/>
                  <a:ea typeface="Open Sans"/>
                  <a:cs typeface="Arial"/>
                  <a:sym typeface="Open Sans"/>
                </a:rPr>
                <a:t>Мэдлэг,  солилцох</a:t>
              </a:r>
              <a:endParaRPr lang="en-US" sz="1600">
                <a:latin typeface="Arial"/>
                <a:cs typeface="Arial"/>
              </a:endParaRPr>
            </a:p>
          </p:txBody>
        </p:sp>
        <p:sp>
          <p:nvSpPr>
            <p:cNvPr id="16" name="Google Shape;27865;p310">
              <a:extLst>
                <a:ext uri="{FF2B5EF4-FFF2-40B4-BE49-F238E27FC236}">
                  <a16:creationId xmlns:a16="http://schemas.microsoft.com/office/drawing/2014/main" id="{55319CEE-8DFB-08ED-C3FF-D90603C5822F}"/>
                </a:ext>
              </a:extLst>
            </p:cNvPr>
            <p:cNvSpPr/>
            <p:nvPr/>
          </p:nvSpPr>
          <p:spPr>
            <a:xfrm>
              <a:off x="3132082" y="4318009"/>
              <a:ext cx="2466429" cy="6565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A5A5A5"/>
                </a:solidFill>
                <a:latin typeface="Arial" panose="020B0604020202020204" pitchFamily="34" charset="0"/>
                <a:ea typeface="Open Sans"/>
                <a:cs typeface="Arial" panose="020B0604020202020204" pitchFamily="34" charset="0"/>
                <a:sym typeface="Open Sans"/>
              </a:endParaRPr>
            </a:p>
          </p:txBody>
        </p:sp>
      </p:grpSp>
      <p:grpSp>
        <p:nvGrpSpPr>
          <p:cNvPr id="17" name="Google Shape;27867;p310">
            <a:extLst>
              <a:ext uri="{FF2B5EF4-FFF2-40B4-BE49-F238E27FC236}">
                <a16:creationId xmlns:a16="http://schemas.microsoft.com/office/drawing/2014/main" id="{839E7E86-56D8-9ACF-9354-D7416C170745}"/>
              </a:ext>
            </a:extLst>
          </p:cNvPr>
          <p:cNvGrpSpPr/>
          <p:nvPr/>
        </p:nvGrpSpPr>
        <p:grpSpPr>
          <a:xfrm>
            <a:off x="4522396" y="2243774"/>
            <a:ext cx="3141808" cy="1782166"/>
            <a:chOff x="1460199" y="890830"/>
            <a:chExt cx="4160077" cy="3168287"/>
          </a:xfrm>
        </p:grpSpPr>
        <p:sp>
          <p:nvSpPr>
            <p:cNvPr id="18" name="Google Shape;27868;p310">
              <a:extLst>
                <a:ext uri="{FF2B5EF4-FFF2-40B4-BE49-F238E27FC236}">
                  <a16:creationId xmlns:a16="http://schemas.microsoft.com/office/drawing/2014/main" id="{F4506745-6B16-4A86-2C81-D92D0C124D43}"/>
                </a:ext>
              </a:extLst>
            </p:cNvPr>
            <p:cNvSpPr txBox="1"/>
            <p:nvPr/>
          </p:nvSpPr>
          <p:spPr>
            <a:xfrm>
              <a:off x="2159192" y="890830"/>
              <a:ext cx="3439317" cy="10395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mn-MN" sz="1600" b="1">
                  <a:latin typeface="Arial" panose="020B0604020202020204" pitchFamily="34" charset="0"/>
                  <a:cs typeface="Arial" panose="020B0604020202020204" pitchFamily="34" charset="0"/>
                </a:rPr>
                <a:t>Бодлого, эрх зүйн орчныг бэхжүүлэх</a:t>
              </a:r>
              <a:endParaRPr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Google Shape;27869;p310">
              <a:extLst>
                <a:ext uri="{FF2B5EF4-FFF2-40B4-BE49-F238E27FC236}">
                  <a16:creationId xmlns:a16="http://schemas.microsoft.com/office/drawing/2014/main" id="{62C9EE2D-7053-2963-0CF3-3E7B47CBF6BF}"/>
                </a:ext>
              </a:extLst>
            </p:cNvPr>
            <p:cNvSpPr/>
            <p:nvPr/>
          </p:nvSpPr>
          <p:spPr>
            <a:xfrm>
              <a:off x="1460199" y="1870561"/>
              <a:ext cx="4160077" cy="21885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r"/>
              <a:r>
                <a:rPr lang="en-US" sz="1200" dirty="0" err="1">
                  <a:latin typeface="Arial"/>
                  <a:cs typeface="Arial"/>
                </a:rPr>
                <a:t>Биологийн</a:t>
              </a:r>
              <a:r>
                <a:rPr lang="en-US" sz="1200" dirty="0">
                  <a:latin typeface="Arial"/>
                  <a:cs typeface="Arial"/>
                </a:rPr>
                <a:t> </a:t>
              </a:r>
              <a:r>
                <a:rPr lang="en-US" sz="1200" dirty="0" err="1">
                  <a:latin typeface="Arial"/>
                  <a:cs typeface="Arial"/>
                </a:rPr>
                <a:t>олон</a:t>
              </a:r>
              <a:r>
                <a:rPr lang="en-US" sz="1200" dirty="0">
                  <a:latin typeface="Arial"/>
                  <a:cs typeface="Arial"/>
                </a:rPr>
                <a:t> </a:t>
              </a:r>
              <a:r>
                <a:rPr lang="en-US" sz="1200" dirty="0" err="1">
                  <a:latin typeface="Arial"/>
                  <a:cs typeface="Arial"/>
                </a:rPr>
                <a:t>янз</a:t>
              </a:r>
              <a:r>
                <a:rPr lang="en-US" sz="1200" dirty="0">
                  <a:latin typeface="Arial"/>
                  <a:cs typeface="Arial"/>
                </a:rPr>
                <a:t> </a:t>
              </a:r>
              <a:r>
                <a:rPr lang="en-US" sz="1200" dirty="0" err="1">
                  <a:latin typeface="Arial"/>
                  <a:cs typeface="Arial"/>
                </a:rPr>
                <a:t>байдлыг</a:t>
              </a:r>
              <a:r>
                <a:rPr lang="en-US" sz="1200" dirty="0">
                  <a:latin typeface="Arial"/>
                  <a:cs typeface="Arial"/>
                </a:rPr>
                <a:t> </a:t>
              </a:r>
              <a:r>
                <a:rPr lang="en-US" sz="1200" dirty="0" err="1">
                  <a:latin typeface="Arial"/>
                  <a:cs typeface="Arial"/>
                </a:rPr>
                <a:t>хамгаалах</a:t>
              </a:r>
              <a:r>
                <a:rPr lang="en-US" sz="1200" dirty="0">
                  <a:latin typeface="Arial"/>
                  <a:cs typeface="Arial"/>
                </a:rPr>
                <a:t>, </a:t>
              </a:r>
              <a:r>
                <a:rPr lang="en-US" sz="1200" dirty="0" err="1">
                  <a:latin typeface="Arial"/>
                  <a:cs typeface="Arial"/>
                </a:rPr>
                <a:t>уур</a:t>
              </a:r>
              <a:r>
                <a:rPr lang="en-US" sz="1200" dirty="0">
                  <a:latin typeface="Arial"/>
                  <a:cs typeface="Arial"/>
                </a:rPr>
                <a:t> </a:t>
              </a:r>
              <a:r>
                <a:rPr lang="en-US" sz="1200" dirty="0" err="1">
                  <a:latin typeface="Arial"/>
                  <a:cs typeface="Arial"/>
                </a:rPr>
                <a:t>амьсгалын</a:t>
              </a:r>
              <a:r>
                <a:rPr lang="en-US" sz="1200" dirty="0">
                  <a:latin typeface="Arial"/>
                  <a:cs typeface="Arial"/>
                </a:rPr>
                <a:t> </a:t>
              </a:r>
              <a:r>
                <a:rPr lang="en-US" sz="1200" dirty="0" err="1">
                  <a:latin typeface="Arial"/>
                  <a:cs typeface="Arial"/>
                </a:rPr>
                <a:t>өөрчлөлтийн</a:t>
              </a:r>
              <a:r>
                <a:rPr lang="en-US" sz="1200" dirty="0">
                  <a:latin typeface="Arial"/>
                  <a:cs typeface="Arial"/>
                </a:rPr>
                <a:t> </a:t>
              </a:r>
              <a:r>
                <a:rPr lang="en-US" sz="1200" dirty="0" err="1">
                  <a:latin typeface="Arial"/>
                  <a:cs typeface="Arial"/>
                </a:rPr>
                <a:t>бууруулах</a:t>
              </a:r>
              <a:r>
                <a:rPr lang="en-US" sz="1200" dirty="0">
                  <a:latin typeface="Arial"/>
                  <a:cs typeface="Arial"/>
                </a:rPr>
                <a:t>, үр </a:t>
              </a:r>
              <a:r>
                <a:rPr lang="en-US" sz="1200" dirty="0" err="1">
                  <a:latin typeface="Arial"/>
                  <a:cs typeface="Arial"/>
                </a:rPr>
                <a:t>өгөөжтэй</a:t>
              </a:r>
              <a:r>
                <a:rPr lang="en-US" sz="1200" dirty="0">
                  <a:latin typeface="Arial"/>
                  <a:cs typeface="Arial"/>
                </a:rPr>
                <a:t> </a:t>
              </a:r>
              <a:r>
                <a:rPr lang="en-US" sz="1200" dirty="0" err="1">
                  <a:latin typeface="Arial"/>
                  <a:cs typeface="Arial"/>
                </a:rPr>
                <a:t>нэгдсэн</a:t>
              </a:r>
              <a:r>
                <a:rPr lang="en-US" sz="1200" dirty="0">
                  <a:latin typeface="Arial"/>
                  <a:cs typeface="Arial"/>
                </a:rPr>
                <a:t> </a:t>
              </a:r>
              <a:r>
                <a:rPr lang="en-US" sz="1200" dirty="0" err="1">
                  <a:latin typeface="Arial"/>
                  <a:cs typeface="Arial"/>
                </a:rPr>
                <a:t>хот</a:t>
              </a:r>
              <a:r>
                <a:rPr lang="en-US" sz="1200" dirty="0">
                  <a:latin typeface="Arial"/>
                  <a:cs typeface="Arial"/>
                </a:rPr>
                <a:t> </a:t>
              </a:r>
              <a:r>
                <a:rPr lang="en-US" sz="1200" dirty="0" err="1">
                  <a:latin typeface="Arial"/>
                  <a:cs typeface="Arial"/>
                </a:rPr>
                <a:t>төлөвлөлт</a:t>
              </a:r>
              <a:r>
                <a:rPr lang="en-US" sz="1200" dirty="0">
                  <a:latin typeface="Arial"/>
                  <a:cs typeface="Arial"/>
                </a:rPr>
                <a:t>, </a:t>
              </a:r>
              <a:r>
                <a:rPr lang="en-US" sz="1200" dirty="0" err="1">
                  <a:latin typeface="Arial"/>
                  <a:cs typeface="Arial"/>
                </a:rPr>
                <a:t>дэмжих</a:t>
              </a:r>
              <a:r>
                <a:rPr lang="en-US" sz="1200" dirty="0">
                  <a:latin typeface="Arial"/>
                  <a:cs typeface="Arial"/>
                </a:rPr>
                <a:t> </a:t>
              </a:r>
              <a:r>
                <a:rPr lang="en-US" sz="1200" dirty="0" err="1">
                  <a:latin typeface="Arial"/>
                  <a:cs typeface="Arial"/>
                </a:rPr>
                <a:t>бодлого</a:t>
              </a:r>
              <a:r>
                <a:rPr lang="en-US" sz="1200" dirty="0">
                  <a:latin typeface="Arial"/>
                  <a:cs typeface="Arial"/>
                </a:rPr>
                <a:t>, </a:t>
              </a:r>
              <a:r>
                <a:rPr lang="en-US" sz="1200" dirty="0" err="1">
                  <a:latin typeface="Arial"/>
                  <a:cs typeface="Arial"/>
                </a:rPr>
                <a:t>зохицуулалтын</a:t>
              </a:r>
              <a:r>
                <a:rPr lang="en-US" sz="1200" dirty="0">
                  <a:latin typeface="Arial"/>
                  <a:cs typeface="Arial"/>
                </a:rPr>
                <a:t> </a:t>
              </a:r>
              <a:r>
                <a:rPr lang="en-US" sz="1200" dirty="0" err="1">
                  <a:latin typeface="Arial"/>
                  <a:cs typeface="Arial"/>
                </a:rPr>
                <a:t>орчин</a:t>
              </a:r>
              <a:r>
                <a:rPr lang="en-US" sz="1200" dirty="0">
                  <a:latin typeface="Arial"/>
                  <a:cs typeface="Arial"/>
                </a:rPr>
                <a:t>, </a:t>
              </a:r>
              <a:r>
                <a:rPr lang="en-US" sz="1200" dirty="0" err="1">
                  <a:latin typeface="Arial"/>
                  <a:cs typeface="Arial"/>
                </a:rPr>
                <a:t>институцийн</a:t>
              </a:r>
              <a:r>
                <a:rPr lang="en-US" sz="1200" dirty="0">
                  <a:latin typeface="Arial"/>
                  <a:cs typeface="Arial"/>
                </a:rPr>
                <a:t> </a:t>
              </a:r>
              <a:r>
                <a:rPr lang="en-US" sz="1200" dirty="0" err="1">
                  <a:latin typeface="Arial"/>
                  <a:cs typeface="Arial"/>
                </a:rPr>
                <a:t>чадавхыг</a:t>
              </a:r>
              <a:r>
                <a:rPr lang="en-US" sz="1200" dirty="0">
                  <a:latin typeface="Arial"/>
                  <a:cs typeface="Arial"/>
                </a:rPr>
                <a:t> </a:t>
              </a:r>
              <a:r>
                <a:rPr lang="en-US" sz="1200" dirty="0" err="1">
                  <a:latin typeface="Arial"/>
                  <a:cs typeface="Arial"/>
                </a:rPr>
                <a:t>бэхжүүлэх</a:t>
              </a:r>
              <a:endParaRPr lang="en-US" sz="1200" dirty="0">
                <a:latin typeface="Arial"/>
                <a:cs typeface="Arial"/>
              </a:endParaRPr>
            </a:p>
            <a:p>
              <a:pPr algn="r"/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Google Shape;27852;p310">
            <a:extLst>
              <a:ext uri="{FF2B5EF4-FFF2-40B4-BE49-F238E27FC236}">
                <a16:creationId xmlns:a16="http://schemas.microsoft.com/office/drawing/2014/main" id="{4CFCD422-1AF4-B920-0DA2-A57F84378C9E}"/>
              </a:ext>
            </a:extLst>
          </p:cNvPr>
          <p:cNvSpPr/>
          <p:nvPr/>
        </p:nvSpPr>
        <p:spPr>
          <a:xfrm>
            <a:off x="8156127" y="5054577"/>
            <a:ext cx="271799" cy="257107"/>
          </a:xfrm>
          <a:custGeom>
            <a:avLst/>
            <a:gdLst/>
            <a:ahLst/>
            <a:cxnLst/>
            <a:rect l="l" t="t" r="r" b="b"/>
            <a:pathLst>
              <a:path w="281" h="264" extrusionOk="0">
                <a:moveTo>
                  <a:pt x="136" y="45"/>
                </a:moveTo>
                <a:cubicBezTo>
                  <a:pt x="141" y="56"/>
                  <a:pt x="147" y="61"/>
                  <a:pt x="152" y="65"/>
                </a:cubicBezTo>
                <a:cubicBezTo>
                  <a:pt x="172" y="77"/>
                  <a:pt x="179" y="56"/>
                  <a:pt x="192" y="52"/>
                </a:cubicBezTo>
                <a:cubicBezTo>
                  <a:pt x="198" y="50"/>
                  <a:pt x="206" y="51"/>
                  <a:pt x="216" y="61"/>
                </a:cubicBezTo>
                <a:cubicBezTo>
                  <a:pt x="222" y="90"/>
                  <a:pt x="208" y="134"/>
                  <a:pt x="174" y="134"/>
                </a:cubicBezTo>
                <a:cubicBezTo>
                  <a:pt x="133" y="134"/>
                  <a:pt x="121" y="77"/>
                  <a:pt x="136" y="45"/>
                </a:cubicBezTo>
                <a:close/>
                <a:moveTo>
                  <a:pt x="27" y="237"/>
                </a:moveTo>
                <a:cubicBezTo>
                  <a:pt x="0" y="210"/>
                  <a:pt x="0" y="167"/>
                  <a:pt x="27" y="140"/>
                </a:cubicBezTo>
                <a:cubicBezTo>
                  <a:pt x="54" y="113"/>
                  <a:pt x="97" y="113"/>
                  <a:pt x="124" y="140"/>
                </a:cubicBezTo>
                <a:cubicBezTo>
                  <a:pt x="151" y="167"/>
                  <a:pt x="151" y="210"/>
                  <a:pt x="124" y="237"/>
                </a:cubicBezTo>
                <a:cubicBezTo>
                  <a:pt x="97" y="264"/>
                  <a:pt x="54" y="264"/>
                  <a:pt x="27" y="237"/>
                </a:cubicBezTo>
                <a:close/>
                <a:moveTo>
                  <a:pt x="75" y="241"/>
                </a:moveTo>
                <a:cubicBezTo>
                  <a:pt x="73" y="241"/>
                  <a:pt x="71" y="241"/>
                  <a:pt x="69" y="241"/>
                </a:cubicBezTo>
                <a:cubicBezTo>
                  <a:pt x="65" y="234"/>
                  <a:pt x="63" y="228"/>
                  <a:pt x="60" y="221"/>
                </a:cubicBezTo>
                <a:cubicBezTo>
                  <a:pt x="91" y="221"/>
                  <a:pt x="91" y="221"/>
                  <a:pt x="91" y="221"/>
                </a:cubicBezTo>
                <a:cubicBezTo>
                  <a:pt x="88" y="228"/>
                  <a:pt x="86" y="234"/>
                  <a:pt x="82" y="241"/>
                </a:cubicBezTo>
                <a:cubicBezTo>
                  <a:pt x="80" y="241"/>
                  <a:pt x="78" y="241"/>
                  <a:pt x="75" y="241"/>
                </a:cubicBezTo>
                <a:close/>
                <a:moveTo>
                  <a:pt x="61" y="239"/>
                </a:moveTo>
                <a:cubicBezTo>
                  <a:pt x="50" y="236"/>
                  <a:pt x="41" y="230"/>
                  <a:pt x="34" y="221"/>
                </a:cubicBezTo>
                <a:cubicBezTo>
                  <a:pt x="54" y="221"/>
                  <a:pt x="54" y="221"/>
                  <a:pt x="54" y="221"/>
                </a:cubicBezTo>
                <a:cubicBezTo>
                  <a:pt x="56" y="227"/>
                  <a:pt x="58" y="233"/>
                  <a:pt x="61" y="239"/>
                </a:cubicBezTo>
                <a:close/>
                <a:moveTo>
                  <a:pt x="97" y="221"/>
                </a:moveTo>
                <a:cubicBezTo>
                  <a:pt x="117" y="221"/>
                  <a:pt x="117" y="221"/>
                  <a:pt x="117" y="221"/>
                </a:cubicBezTo>
                <a:cubicBezTo>
                  <a:pt x="110" y="230"/>
                  <a:pt x="101" y="236"/>
                  <a:pt x="90" y="239"/>
                </a:cubicBezTo>
                <a:cubicBezTo>
                  <a:pt x="93" y="233"/>
                  <a:pt x="95" y="227"/>
                  <a:pt x="97" y="221"/>
                </a:cubicBezTo>
                <a:close/>
                <a:moveTo>
                  <a:pt x="30" y="215"/>
                </a:moveTo>
                <a:cubicBezTo>
                  <a:pt x="26" y="208"/>
                  <a:pt x="23" y="200"/>
                  <a:pt x="23" y="192"/>
                </a:cubicBezTo>
                <a:cubicBezTo>
                  <a:pt x="48" y="192"/>
                  <a:pt x="48" y="192"/>
                  <a:pt x="48" y="192"/>
                </a:cubicBezTo>
                <a:cubicBezTo>
                  <a:pt x="48" y="199"/>
                  <a:pt x="50" y="207"/>
                  <a:pt x="52" y="215"/>
                </a:cubicBezTo>
                <a:cubicBezTo>
                  <a:pt x="30" y="215"/>
                  <a:pt x="30" y="215"/>
                  <a:pt x="30" y="215"/>
                </a:cubicBezTo>
                <a:close/>
                <a:moveTo>
                  <a:pt x="54" y="192"/>
                </a:moveTo>
                <a:cubicBezTo>
                  <a:pt x="97" y="192"/>
                  <a:pt x="97" y="192"/>
                  <a:pt x="97" y="192"/>
                </a:cubicBezTo>
                <a:cubicBezTo>
                  <a:pt x="96" y="199"/>
                  <a:pt x="95" y="207"/>
                  <a:pt x="93" y="215"/>
                </a:cubicBezTo>
                <a:cubicBezTo>
                  <a:pt x="58" y="215"/>
                  <a:pt x="58" y="215"/>
                  <a:pt x="58" y="215"/>
                </a:cubicBezTo>
                <a:cubicBezTo>
                  <a:pt x="56" y="207"/>
                  <a:pt x="55" y="199"/>
                  <a:pt x="54" y="192"/>
                </a:cubicBezTo>
                <a:close/>
                <a:moveTo>
                  <a:pt x="103" y="192"/>
                </a:moveTo>
                <a:cubicBezTo>
                  <a:pt x="128" y="192"/>
                  <a:pt x="128" y="192"/>
                  <a:pt x="128" y="192"/>
                </a:cubicBezTo>
                <a:cubicBezTo>
                  <a:pt x="128" y="200"/>
                  <a:pt x="125" y="208"/>
                  <a:pt x="121" y="215"/>
                </a:cubicBezTo>
                <a:cubicBezTo>
                  <a:pt x="99" y="215"/>
                  <a:pt x="99" y="215"/>
                  <a:pt x="99" y="215"/>
                </a:cubicBezTo>
                <a:cubicBezTo>
                  <a:pt x="101" y="207"/>
                  <a:pt x="103" y="199"/>
                  <a:pt x="103" y="192"/>
                </a:cubicBezTo>
                <a:close/>
                <a:moveTo>
                  <a:pt x="23" y="185"/>
                </a:moveTo>
                <a:cubicBezTo>
                  <a:pt x="23" y="177"/>
                  <a:pt x="26" y="169"/>
                  <a:pt x="30" y="162"/>
                </a:cubicBezTo>
                <a:cubicBezTo>
                  <a:pt x="51" y="162"/>
                  <a:pt x="51" y="162"/>
                  <a:pt x="51" y="162"/>
                </a:cubicBezTo>
                <a:cubicBezTo>
                  <a:pt x="49" y="170"/>
                  <a:pt x="48" y="178"/>
                  <a:pt x="48" y="185"/>
                </a:cubicBezTo>
                <a:cubicBezTo>
                  <a:pt x="23" y="185"/>
                  <a:pt x="23" y="185"/>
                  <a:pt x="23" y="185"/>
                </a:cubicBezTo>
                <a:close/>
                <a:moveTo>
                  <a:pt x="57" y="162"/>
                </a:moveTo>
                <a:cubicBezTo>
                  <a:pt x="94" y="162"/>
                  <a:pt x="94" y="162"/>
                  <a:pt x="94" y="162"/>
                </a:cubicBezTo>
                <a:cubicBezTo>
                  <a:pt x="96" y="170"/>
                  <a:pt x="97" y="178"/>
                  <a:pt x="97" y="185"/>
                </a:cubicBezTo>
                <a:cubicBezTo>
                  <a:pt x="54" y="185"/>
                  <a:pt x="54" y="185"/>
                  <a:pt x="54" y="185"/>
                </a:cubicBezTo>
                <a:cubicBezTo>
                  <a:pt x="54" y="178"/>
                  <a:pt x="55" y="170"/>
                  <a:pt x="57" y="162"/>
                </a:cubicBezTo>
                <a:close/>
                <a:moveTo>
                  <a:pt x="100" y="162"/>
                </a:moveTo>
                <a:cubicBezTo>
                  <a:pt x="121" y="162"/>
                  <a:pt x="121" y="162"/>
                  <a:pt x="121" y="162"/>
                </a:cubicBezTo>
                <a:cubicBezTo>
                  <a:pt x="125" y="169"/>
                  <a:pt x="128" y="177"/>
                  <a:pt x="128" y="185"/>
                </a:cubicBezTo>
                <a:cubicBezTo>
                  <a:pt x="103" y="185"/>
                  <a:pt x="103" y="185"/>
                  <a:pt x="103" y="185"/>
                </a:cubicBezTo>
                <a:cubicBezTo>
                  <a:pt x="103" y="178"/>
                  <a:pt x="102" y="170"/>
                  <a:pt x="100" y="162"/>
                </a:cubicBezTo>
                <a:close/>
                <a:moveTo>
                  <a:pt x="34" y="156"/>
                </a:moveTo>
                <a:cubicBezTo>
                  <a:pt x="41" y="147"/>
                  <a:pt x="50" y="141"/>
                  <a:pt x="60" y="138"/>
                </a:cubicBezTo>
                <a:cubicBezTo>
                  <a:pt x="57" y="144"/>
                  <a:pt x="55" y="150"/>
                  <a:pt x="53" y="156"/>
                </a:cubicBezTo>
                <a:cubicBezTo>
                  <a:pt x="34" y="156"/>
                  <a:pt x="34" y="156"/>
                  <a:pt x="34" y="156"/>
                </a:cubicBezTo>
                <a:close/>
                <a:moveTo>
                  <a:pt x="67" y="136"/>
                </a:moveTo>
                <a:cubicBezTo>
                  <a:pt x="70" y="136"/>
                  <a:pt x="73" y="136"/>
                  <a:pt x="75" y="136"/>
                </a:cubicBezTo>
                <a:cubicBezTo>
                  <a:pt x="78" y="136"/>
                  <a:pt x="81" y="136"/>
                  <a:pt x="84" y="136"/>
                </a:cubicBezTo>
                <a:cubicBezTo>
                  <a:pt x="87" y="143"/>
                  <a:pt x="90" y="149"/>
                  <a:pt x="92" y="156"/>
                </a:cubicBezTo>
                <a:cubicBezTo>
                  <a:pt x="59" y="156"/>
                  <a:pt x="59" y="156"/>
                  <a:pt x="59" y="156"/>
                </a:cubicBezTo>
                <a:cubicBezTo>
                  <a:pt x="61" y="149"/>
                  <a:pt x="64" y="143"/>
                  <a:pt x="67" y="136"/>
                </a:cubicBezTo>
                <a:close/>
                <a:moveTo>
                  <a:pt x="91" y="138"/>
                </a:moveTo>
                <a:cubicBezTo>
                  <a:pt x="101" y="141"/>
                  <a:pt x="110" y="147"/>
                  <a:pt x="117" y="156"/>
                </a:cubicBezTo>
                <a:cubicBezTo>
                  <a:pt x="98" y="156"/>
                  <a:pt x="98" y="156"/>
                  <a:pt x="98" y="156"/>
                </a:cubicBezTo>
                <a:cubicBezTo>
                  <a:pt x="96" y="150"/>
                  <a:pt x="94" y="144"/>
                  <a:pt x="91" y="138"/>
                </a:cubicBezTo>
                <a:close/>
                <a:moveTo>
                  <a:pt x="34" y="230"/>
                </a:moveTo>
                <a:cubicBezTo>
                  <a:pt x="57" y="253"/>
                  <a:pt x="94" y="253"/>
                  <a:pt x="117" y="230"/>
                </a:cubicBezTo>
                <a:cubicBezTo>
                  <a:pt x="140" y="207"/>
                  <a:pt x="140" y="170"/>
                  <a:pt x="117" y="147"/>
                </a:cubicBezTo>
                <a:cubicBezTo>
                  <a:pt x="94" y="124"/>
                  <a:pt x="57" y="124"/>
                  <a:pt x="34" y="147"/>
                </a:cubicBezTo>
                <a:cubicBezTo>
                  <a:pt x="11" y="170"/>
                  <a:pt x="11" y="207"/>
                  <a:pt x="34" y="230"/>
                </a:cubicBezTo>
                <a:close/>
                <a:moveTo>
                  <a:pt x="137" y="143"/>
                </a:moveTo>
                <a:cubicBezTo>
                  <a:pt x="165" y="161"/>
                  <a:pt x="200" y="157"/>
                  <a:pt x="226" y="132"/>
                </a:cubicBezTo>
                <a:cubicBezTo>
                  <a:pt x="264" y="163"/>
                  <a:pt x="280" y="201"/>
                  <a:pt x="281" y="246"/>
                </a:cubicBezTo>
                <a:cubicBezTo>
                  <a:pt x="124" y="246"/>
                  <a:pt x="124" y="246"/>
                  <a:pt x="124" y="246"/>
                </a:cubicBezTo>
                <a:cubicBezTo>
                  <a:pt x="128" y="243"/>
                  <a:pt x="131" y="240"/>
                  <a:pt x="135" y="237"/>
                </a:cubicBezTo>
                <a:cubicBezTo>
                  <a:pt x="161" y="211"/>
                  <a:pt x="161" y="169"/>
                  <a:pt x="137" y="143"/>
                </a:cubicBezTo>
                <a:close/>
                <a:moveTo>
                  <a:pt x="231" y="64"/>
                </a:moveTo>
                <a:cubicBezTo>
                  <a:pt x="228" y="28"/>
                  <a:pt x="204" y="0"/>
                  <a:pt x="174" y="0"/>
                </a:cubicBezTo>
                <a:cubicBezTo>
                  <a:pt x="145" y="0"/>
                  <a:pt x="121" y="29"/>
                  <a:pt x="118" y="64"/>
                </a:cubicBezTo>
                <a:cubicBezTo>
                  <a:pt x="103" y="59"/>
                  <a:pt x="107" y="105"/>
                  <a:pt x="121" y="91"/>
                </a:cubicBezTo>
                <a:cubicBezTo>
                  <a:pt x="128" y="120"/>
                  <a:pt x="149" y="141"/>
                  <a:pt x="174" y="141"/>
                </a:cubicBezTo>
                <a:cubicBezTo>
                  <a:pt x="199" y="141"/>
                  <a:pt x="221" y="120"/>
                  <a:pt x="228" y="93"/>
                </a:cubicBezTo>
                <a:cubicBezTo>
                  <a:pt x="240" y="100"/>
                  <a:pt x="243" y="64"/>
                  <a:pt x="231" y="64"/>
                </a:cubicBezTo>
                <a:close/>
              </a:path>
            </a:pathLst>
          </a:custGeom>
          <a:solidFill>
            <a:srgbClr val="2C3F50"/>
          </a:solidFill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05CCEADE-6A14-E832-82D3-851D5AE7FDC4}"/>
              </a:ext>
            </a:extLst>
          </p:cNvPr>
          <p:cNvSpPr txBox="1">
            <a:spLocks/>
          </p:cNvSpPr>
          <p:nvPr/>
        </p:nvSpPr>
        <p:spPr>
          <a:xfrm>
            <a:off x="598021" y="2199283"/>
            <a:ext cx="3812904" cy="183405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mn-MN" sz="2200" i="1" dirty="0">
                <a:solidFill>
                  <a:schemeClr val="tx2"/>
                </a:solidFill>
                <a:latin typeface="Arial"/>
                <a:cs typeface="Arial"/>
              </a:rPr>
              <a:t>Улаанбаатар, Дархан, Эрдэнэт хотуудад байгальд ээлтэй, уур амьсгалын өөрчлөлтөд тэсвэртэй, хүлэмжийн хийн ялгарлыг бууруулсан хотын хөгжлийг дэмжих зорилгоор нэгдсэн хот төлөвлөлт болон хөрөнгө оруулалтыг дэмжих.</a:t>
            </a:r>
          </a:p>
          <a:p>
            <a:pPr marL="0" indent="0" rtl="0">
              <a:buNone/>
            </a:pPr>
            <a:endParaRPr lang="en-US" sz="2200" i="1" u="none" strike="noStrike" dirty="0"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rtl="0">
              <a:buNone/>
            </a:pPr>
            <a:br>
              <a:rPr lang="en-US" sz="2000" b="0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2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Google Shape;27790;p309">
            <a:extLst>
              <a:ext uri="{FF2B5EF4-FFF2-40B4-BE49-F238E27FC236}">
                <a16:creationId xmlns:a16="http://schemas.microsoft.com/office/drawing/2014/main" id="{8E4FBE4B-F0A5-F361-08D1-CC1A192C9C35}"/>
              </a:ext>
            </a:extLst>
          </p:cNvPr>
          <p:cNvSpPr/>
          <p:nvPr/>
        </p:nvSpPr>
        <p:spPr>
          <a:xfrm>
            <a:off x="8027247" y="2928600"/>
            <a:ext cx="354152" cy="329310"/>
          </a:xfrm>
          <a:custGeom>
            <a:avLst/>
            <a:gdLst/>
            <a:ahLst/>
            <a:cxnLst/>
            <a:rect l="l" t="t" r="r" b="b"/>
            <a:pathLst>
              <a:path w="339" h="315" extrusionOk="0">
                <a:moveTo>
                  <a:pt x="311" y="315"/>
                </a:moveTo>
                <a:cubicBezTo>
                  <a:pt x="27" y="315"/>
                  <a:pt x="27" y="315"/>
                  <a:pt x="27" y="315"/>
                </a:cubicBezTo>
                <a:cubicBezTo>
                  <a:pt x="19" y="315"/>
                  <a:pt x="13" y="309"/>
                  <a:pt x="13" y="301"/>
                </a:cubicBezTo>
                <a:cubicBezTo>
                  <a:pt x="13" y="261"/>
                  <a:pt x="13" y="261"/>
                  <a:pt x="13" y="261"/>
                </a:cubicBezTo>
                <a:cubicBezTo>
                  <a:pt x="13" y="253"/>
                  <a:pt x="19" y="247"/>
                  <a:pt x="27" y="247"/>
                </a:cubicBezTo>
                <a:cubicBezTo>
                  <a:pt x="311" y="247"/>
                  <a:pt x="311" y="247"/>
                  <a:pt x="311" y="247"/>
                </a:cubicBezTo>
                <a:cubicBezTo>
                  <a:pt x="319" y="247"/>
                  <a:pt x="326" y="253"/>
                  <a:pt x="326" y="261"/>
                </a:cubicBezTo>
                <a:cubicBezTo>
                  <a:pt x="326" y="301"/>
                  <a:pt x="326" y="301"/>
                  <a:pt x="326" y="301"/>
                </a:cubicBezTo>
                <a:cubicBezTo>
                  <a:pt x="326" y="309"/>
                  <a:pt x="319" y="315"/>
                  <a:pt x="311" y="315"/>
                </a:cubicBezTo>
                <a:close/>
                <a:moveTo>
                  <a:pt x="180" y="134"/>
                </a:moveTo>
                <a:cubicBezTo>
                  <a:pt x="225" y="134"/>
                  <a:pt x="225" y="134"/>
                  <a:pt x="225" y="134"/>
                </a:cubicBezTo>
                <a:cubicBezTo>
                  <a:pt x="225" y="232"/>
                  <a:pt x="225" y="232"/>
                  <a:pt x="225" y="232"/>
                </a:cubicBezTo>
                <a:cubicBezTo>
                  <a:pt x="180" y="232"/>
                  <a:pt x="180" y="232"/>
                  <a:pt x="180" y="232"/>
                </a:cubicBezTo>
                <a:cubicBezTo>
                  <a:pt x="180" y="134"/>
                  <a:pt x="180" y="134"/>
                  <a:pt x="180" y="134"/>
                </a:cubicBezTo>
                <a:close/>
                <a:moveTo>
                  <a:pt x="114" y="134"/>
                </a:moveTo>
                <a:cubicBezTo>
                  <a:pt x="159" y="134"/>
                  <a:pt x="159" y="134"/>
                  <a:pt x="159" y="134"/>
                </a:cubicBezTo>
                <a:cubicBezTo>
                  <a:pt x="159" y="232"/>
                  <a:pt x="159" y="232"/>
                  <a:pt x="159" y="232"/>
                </a:cubicBezTo>
                <a:cubicBezTo>
                  <a:pt x="114" y="232"/>
                  <a:pt x="114" y="232"/>
                  <a:pt x="114" y="232"/>
                </a:cubicBezTo>
                <a:cubicBezTo>
                  <a:pt x="114" y="134"/>
                  <a:pt x="114" y="134"/>
                  <a:pt x="114" y="134"/>
                </a:cubicBezTo>
                <a:close/>
                <a:moveTo>
                  <a:pt x="48" y="134"/>
                </a:moveTo>
                <a:cubicBezTo>
                  <a:pt x="93" y="134"/>
                  <a:pt x="93" y="134"/>
                  <a:pt x="93" y="134"/>
                </a:cubicBezTo>
                <a:cubicBezTo>
                  <a:pt x="93" y="232"/>
                  <a:pt x="93" y="232"/>
                  <a:pt x="93" y="232"/>
                </a:cubicBezTo>
                <a:cubicBezTo>
                  <a:pt x="48" y="232"/>
                  <a:pt x="48" y="232"/>
                  <a:pt x="48" y="232"/>
                </a:cubicBezTo>
                <a:cubicBezTo>
                  <a:pt x="48" y="134"/>
                  <a:pt x="48" y="134"/>
                  <a:pt x="48" y="134"/>
                </a:cubicBezTo>
                <a:close/>
                <a:moveTo>
                  <a:pt x="246" y="134"/>
                </a:moveTo>
                <a:cubicBezTo>
                  <a:pt x="291" y="134"/>
                  <a:pt x="291" y="134"/>
                  <a:pt x="291" y="134"/>
                </a:cubicBezTo>
                <a:cubicBezTo>
                  <a:pt x="291" y="232"/>
                  <a:pt x="291" y="232"/>
                  <a:pt x="291" y="232"/>
                </a:cubicBezTo>
                <a:cubicBezTo>
                  <a:pt x="246" y="232"/>
                  <a:pt x="246" y="232"/>
                  <a:pt x="246" y="232"/>
                </a:cubicBezTo>
                <a:cubicBezTo>
                  <a:pt x="246" y="134"/>
                  <a:pt x="246" y="134"/>
                  <a:pt x="246" y="134"/>
                </a:cubicBezTo>
                <a:close/>
                <a:moveTo>
                  <a:pt x="339" y="120"/>
                </a:moveTo>
                <a:cubicBezTo>
                  <a:pt x="0" y="119"/>
                  <a:pt x="0" y="119"/>
                  <a:pt x="0" y="119"/>
                </a:cubicBezTo>
                <a:cubicBezTo>
                  <a:pt x="170" y="0"/>
                  <a:pt x="170" y="0"/>
                  <a:pt x="170" y="0"/>
                </a:cubicBezTo>
                <a:cubicBezTo>
                  <a:pt x="339" y="120"/>
                  <a:pt x="339" y="120"/>
                  <a:pt x="339" y="120"/>
                </a:cubicBezTo>
                <a:close/>
                <a:moveTo>
                  <a:pt x="171" y="84"/>
                </a:moveTo>
                <a:cubicBezTo>
                  <a:pt x="173" y="84"/>
                  <a:pt x="174" y="83"/>
                  <a:pt x="175" y="82"/>
                </a:cubicBezTo>
                <a:cubicBezTo>
                  <a:pt x="176" y="82"/>
                  <a:pt x="176" y="81"/>
                  <a:pt x="176" y="80"/>
                </a:cubicBezTo>
                <a:cubicBezTo>
                  <a:pt x="176" y="79"/>
                  <a:pt x="176" y="78"/>
                  <a:pt x="175" y="77"/>
                </a:cubicBezTo>
                <a:cubicBezTo>
                  <a:pt x="174" y="77"/>
                  <a:pt x="173" y="76"/>
                  <a:pt x="171" y="75"/>
                </a:cubicBezTo>
                <a:cubicBezTo>
                  <a:pt x="171" y="84"/>
                  <a:pt x="171" y="84"/>
                  <a:pt x="171" y="84"/>
                </a:cubicBezTo>
                <a:close/>
                <a:moveTo>
                  <a:pt x="167" y="57"/>
                </a:moveTo>
                <a:cubicBezTo>
                  <a:pt x="165" y="58"/>
                  <a:pt x="163" y="60"/>
                  <a:pt x="165" y="62"/>
                </a:cubicBezTo>
                <a:cubicBezTo>
                  <a:pt x="165" y="63"/>
                  <a:pt x="166" y="64"/>
                  <a:pt x="167" y="64"/>
                </a:cubicBezTo>
                <a:cubicBezTo>
                  <a:pt x="167" y="57"/>
                  <a:pt x="167" y="57"/>
                  <a:pt x="167" y="57"/>
                </a:cubicBezTo>
                <a:close/>
                <a:moveTo>
                  <a:pt x="185" y="60"/>
                </a:moveTo>
                <a:cubicBezTo>
                  <a:pt x="175" y="61"/>
                  <a:pt x="175" y="61"/>
                  <a:pt x="175" y="61"/>
                </a:cubicBezTo>
                <a:cubicBezTo>
                  <a:pt x="174" y="59"/>
                  <a:pt x="174" y="58"/>
                  <a:pt x="171" y="57"/>
                </a:cubicBezTo>
                <a:cubicBezTo>
                  <a:pt x="171" y="65"/>
                  <a:pt x="171" y="65"/>
                  <a:pt x="171" y="65"/>
                </a:cubicBezTo>
                <a:cubicBezTo>
                  <a:pt x="177" y="66"/>
                  <a:pt x="181" y="68"/>
                  <a:pt x="183" y="70"/>
                </a:cubicBezTo>
                <a:cubicBezTo>
                  <a:pt x="189" y="75"/>
                  <a:pt x="187" y="85"/>
                  <a:pt x="181" y="89"/>
                </a:cubicBezTo>
                <a:cubicBezTo>
                  <a:pt x="178" y="90"/>
                  <a:pt x="175" y="91"/>
                  <a:pt x="171" y="91"/>
                </a:cubicBezTo>
                <a:cubicBezTo>
                  <a:pt x="171" y="97"/>
                  <a:pt x="171" y="97"/>
                  <a:pt x="171" y="97"/>
                </a:cubicBezTo>
                <a:cubicBezTo>
                  <a:pt x="167" y="97"/>
                  <a:pt x="167" y="97"/>
                  <a:pt x="167" y="97"/>
                </a:cubicBezTo>
                <a:cubicBezTo>
                  <a:pt x="167" y="91"/>
                  <a:pt x="167" y="91"/>
                  <a:pt x="167" y="91"/>
                </a:cubicBezTo>
                <a:cubicBezTo>
                  <a:pt x="159" y="91"/>
                  <a:pt x="154" y="87"/>
                  <a:pt x="152" y="79"/>
                </a:cubicBezTo>
                <a:cubicBezTo>
                  <a:pt x="163" y="78"/>
                  <a:pt x="163" y="78"/>
                  <a:pt x="163" y="78"/>
                </a:cubicBezTo>
                <a:cubicBezTo>
                  <a:pt x="164" y="81"/>
                  <a:pt x="165" y="82"/>
                  <a:pt x="167" y="84"/>
                </a:cubicBezTo>
                <a:cubicBezTo>
                  <a:pt x="167" y="74"/>
                  <a:pt x="167" y="74"/>
                  <a:pt x="167" y="74"/>
                </a:cubicBezTo>
                <a:cubicBezTo>
                  <a:pt x="164" y="73"/>
                  <a:pt x="161" y="72"/>
                  <a:pt x="160" y="71"/>
                </a:cubicBezTo>
                <a:cubicBezTo>
                  <a:pt x="153" y="68"/>
                  <a:pt x="152" y="58"/>
                  <a:pt x="157" y="53"/>
                </a:cubicBezTo>
                <a:cubicBezTo>
                  <a:pt x="159" y="51"/>
                  <a:pt x="163" y="50"/>
                  <a:pt x="167" y="50"/>
                </a:cubicBezTo>
                <a:cubicBezTo>
                  <a:pt x="167" y="47"/>
                  <a:pt x="167" y="47"/>
                  <a:pt x="167" y="47"/>
                </a:cubicBezTo>
                <a:cubicBezTo>
                  <a:pt x="171" y="47"/>
                  <a:pt x="171" y="47"/>
                  <a:pt x="171" y="47"/>
                </a:cubicBezTo>
                <a:cubicBezTo>
                  <a:pt x="171" y="50"/>
                  <a:pt x="171" y="50"/>
                  <a:pt x="171" y="50"/>
                </a:cubicBezTo>
                <a:cubicBezTo>
                  <a:pt x="178" y="50"/>
                  <a:pt x="184" y="53"/>
                  <a:pt x="185" y="6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25" name="Google Shape;26939;p299">
            <a:extLst>
              <a:ext uri="{FF2B5EF4-FFF2-40B4-BE49-F238E27FC236}">
                <a16:creationId xmlns:a16="http://schemas.microsoft.com/office/drawing/2014/main" id="{44FE7B22-AFA9-D9AD-429C-33043028FD68}"/>
              </a:ext>
            </a:extLst>
          </p:cNvPr>
          <p:cNvSpPr/>
          <p:nvPr/>
        </p:nvSpPr>
        <p:spPr>
          <a:xfrm>
            <a:off x="8027247" y="3976490"/>
            <a:ext cx="354152" cy="307167"/>
          </a:xfrm>
          <a:custGeom>
            <a:avLst/>
            <a:gdLst/>
            <a:ahLst/>
            <a:cxnLst/>
            <a:rect l="l" t="t" r="r" b="b"/>
            <a:pathLst>
              <a:path w="81" h="71" extrusionOk="0">
                <a:moveTo>
                  <a:pt x="54" y="14"/>
                </a:moveTo>
                <a:cubicBezTo>
                  <a:pt x="54" y="6"/>
                  <a:pt x="48" y="0"/>
                  <a:pt x="40" y="0"/>
                </a:cubicBezTo>
                <a:cubicBezTo>
                  <a:pt x="33" y="0"/>
                  <a:pt x="27" y="6"/>
                  <a:pt x="27" y="14"/>
                </a:cubicBezTo>
                <a:cubicBezTo>
                  <a:pt x="27" y="21"/>
                  <a:pt x="33" y="27"/>
                  <a:pt x="40" y="27"/>
                </a:cubicBezTo>
                <a:cubicBezTo>
                  <a:pt x="48" y="27"/>
                  <a:pt x="54" y="21"/>
                  <a:pt x="54" y="14"/>
                </a:cubicBezTo>
                <a:close/>
                <a:moveTo>
                  <a:pt x="40" y="12"/>
                </a:moveTo>
                <a:cubicBezTo>
                  <a:pt x="43" y="12"/>
                  <a:pt x="45" y="15"/>
                  <a:pt x="45" y="17"/>
                </a:cubicBezTo>
                <a:cubicBezTo>
                  <a:pt x="45" y="20"/>
                  <a:pt x="44" y="21"/>
                  <a:pt x="42" y="22"/>
                </a:cubicBezTo>
                <a:cubicBezTo>
                  <a:pt x="42" y="23"/>
                  <a:pt x="42" y="23"/>
                  <a:pt x="42" y="23"/>
                </a:cubicBezTo>
                <a:cubicBezTo>
                  <a:pt x="42" y="24"/>
                  <a:pt x="41" y="24"/>
                  <a:pt x="41" y="24"/>
                </a:cubicBezTo>
                <a:cubicBezTo>
                  <a:pt x="40" y="24"/>
                  <a:pt x="39" y="24"/>
                  <a:pt x="39" y="23"/>
                </a:cubicBezTo>
                <a:cubicBezTo>
                  <a:pt x="39" y="22"/>
                  <a:pt x="39" y="22"/>
                  <a:pt x="39" y="22"/>
                </a:cubicBezTo>
                <a:cubicBezTo>
                  <a:pt x="37" y="22"/>
                  <a:pt x="36" y="20"/>
                  <a:pt x="36" y="17"/>
                </a:cubicBezTo>
                <a:cubicBezTo>
                  <a:pt x="36" y="17"/>
                  <a:pt x="36" y="16"/>
                  <a:pt x="37" y="16"/>
                </a:cubicBezTo>
                <a:cubicBezTo>
                  <a:pt x="37" y="16"/>
                  <a:pt x="38" y="17"/>
                  <a:pt x="38" y="17"/>
                </a:cubicBezTo>
                <a:cubicBezTo>
                  <a:pt x="38" y="19"/>
                  <a:pt x="39" y="20"/>
                  <a:pt x="40" y="20"/>
                </a:cubicBezTo>
                <a:cubicBezTo>
                  <a:pt x="42" y="20"/>
                  <a:pt x="43" y="19"/>
                  <a:pt x="43" y="17"/>
                </a:cubicBezTo>
                <a:cubicBezTo>
                  <a:pt x="43" y="16"/>
                  <a:pt x="42" y="15"/>
                  <a:pt x="40" y="15"/>
                </a:cubicBezTo>
                <a:cubicBezTo>
                  <a:pt x="38" y="15"/>
                  <a:pt x="36" y="13"/>
                  <a:pt x="36" y="10"/>
                </a:cubicBezTo>
                <a:cubicBezTo>
                  <a:pt x="36" y="8"/>
                  <a:pt x="37" y="6"/>
                  <a:pt x="39" y="5"/>
                </a:cubicBezTo>
                <a:cubicBezTo>
                  <a:pt x="39" y="4"/>
                  <a:pt x="39" y="4"/>
                  <a:pt x="39" y="4"/>
                </a:cubicBezTo>
                <a:cubicBezTo>
                  <a:pt x="39" y="3"/>
                  <a:pt x="40" y="3"/>
                  <a:pt x="40" y="3"/>
                </a:cubicBezTo>
                <a:cubicBezTo>
                  <a:pt x="41" y="3"/>
                  <a:pt x="41" y="3"/>
                  <a:pt x="41" y="4"/>
                </a:cubicBezTo>
                <a:cubicBezTo>
                  <a:pt x="41" y="5"/>
                  <a:pt x="41" y="5"/>
                  <a:pt x="41" y="5"/>
                </a:cubicBezTo>
                <a:cubicBezTo>
                  <a:pt x="44" y="6"/>
                  <a:pt x="45" y="8"/>
                  <a:pt x="45" y="10"/>
                </a:cubicBezTo>
                <a:cubicBezTo>
                  <a:pt x="45" y="11"/>
                  <a:pt x="45" y="11"/>
                  <a:pt x="44" y="11"/>
                </a:cubicBezTo>
                <a:cubicBezTo>
                  <a:pt x="43" y="11"/>
                  <a:pt x="43" y="11"/>
                  <a:pt x="43" y="10"/>
                </a:cubicBezTo>
                <a:cubicBezTo>
                  <a:pt x="43" y="9"/>
                  <a:pt x="42" y="8"/>
                  <a:pt x="40" y="8"/>
                </a:cubicBezTo>
                <a:cubicBezTo>
                  <a:pt x="39" y="8"/>
                  <a:pt x="38" y="9"/>
                  <a:pt x="38" y="10"/>
                </a:cubicBezTo>
                <a:cubicBezTo>
                  <a:pt x="38" y="11"/>
                  <a:pt x="39" y="12"/>
                  <a:pt x="40" y="12"/>
                </a:cubicBezTo>
                <a:close/>
                <a:moveTo>
                  <a:pt x="77" y="22"/>
                </a:moveTo>
                <a:cubicBezTo>
                  <a:pt x="76" y="20"/>
                  <a:pt x="76" y="20"/>
                  <a:pt x="76" y="20"/>
                </a:cubicBezTo>
                <a:cubicBezTo>
                  <a:pt x="74" y="16"/>
                  <a:pt x="71" y="11"/>
                  <a:pt x="69" y="8"/>
                </a:cubicBezTo>
                <a:cubicBezTo>
                  <a:pt x="68" y="7"/>
                  <a:pt x="68" y="7"/>
                  <a:pt x="67" y="6"/>
                </a:cubicBezTo>
                <a:cubicBezTo>
                  <a:pt x="67" y="5"/>
                  <a:pt x="66" y="5"/>
                  <a:pt x="65" y="5"/>
                </a:cubicBezTo>
                <a:cubicBezTo>
                  <a:pt x="62" y="6"/>
                  <a:pt x="61" y="10"/>
                  <a:pt x="61" y="13"/>
                </a:cubicBezTo>
                <a:cubicBezTo>
                  <a:pt x="60" y="16"/>
                  <a:pt x="62" y="20"/>
                  <a:pt x="64" y="23"/>
                </a:cubicBezTo>
                <a:cubicBezTo>
                  <a:pt x="63" y="23"/>
                  <a:pt x="62" y="24"/>
                  <a:pt x="61" y="26"/>
                </a:cubicBezTo>
                <a:cubicBezTo>
                  <a:pt x="59" y="28"/>
                  <a:pt x="57" y="30"/>
                  <a:pt x="56" y="32"/>
                </a:cubicBezTo>
                <a:cubicBezTo>
                  <a:pt x="51" y="36"/>
                  <a:pt x="48" y="43"/>
                  <a:pt x="47" y="47"/>
                </a:cubicBezTo>
                <a:cubicBezTo>
                  <a:pt x="47" y="49"/>
                  <a:pt x="48" y="52"/>
                  <a:pt x="48" y="58"/>
                </a:cubicBezTo>
                <a:cubicBezTo>
                  <a:pt x="49" y="62"/>
                  <a:pt x="48" y="69"/>
                  <a:pt x="48" y="69"/>
                </a:cubicBezTo>
                <a:cubicBezTo>
                  <a:pt x="47" y="69"/>
                  <a:pt x="48" y="70"/>
                  <a:pt x="48" y="70"/>
                </a:cubicBezTo>
                <a:cubicBezTo>
                  <a:pt x="48" y="71"/>
                  <a:pt x="49" y="71"/>
                  <a:pt x="49" y="71"/>
                </a:cubicBezTo>
                <a:cubicBezTo>
                  <a:pt x="66" y="71"/>
                  <a:pt x="66" y="71"/>
                  <a:pt x="66" y="71"/>
                </a:cubicBezTo>
                <a:cubicBezTo>
                  <a:pt x="67" y="71"/>
                  <a:pt x="67" y="70"/>
                  <a:pt x="67" y="69"/>
                </a:cubicBezTo>
                <a:cubicBezTo>
                  <a:pt x="67" y="65"/>
                  <a:pt x="68" y="58"/>
                  <a:pt x="70" y="56"/>
                </a:cubicBezTo>
                <a:cubicBezTo>
                  <a:pt x="73" y="52"/>
                  <a:pt x="80" y="39"/>
                  <a:pt x="80" y="37"/>
                </a:cubicBezTo>
                <a:cubicBezTo>
                  <a:pt x="81" y="34"/>
                  <a:pt x="79" y="29"/>
                  <a:pt x="77" y="22"/>
                </a:cubicBezTo>
                <a:close/>
                <a:moveTo>
                  <a:pt x="67" y="54"/>
                </a:moveTo>
                <a:cubicBezTo>
                  <a:pt x="65" y="57"/>
                  <a:pt x="65" y="64"/>
                  <a:pt x="64" y="68"/>
                </a:cubicBezTo>
                <a:cubicBezTo>
                  <a:pt x="51" y="68"/>
                  <a:pt x="51" y="68"/>
                  <a:pt x="51" y="68"/>
                </a:cubicBezTo>
                <a:cubicBezTo>
                  <a:pt x="51" y="65"/>
                  <a:pt x="51" y="61"/>
                  <a:pt x="51" y="57"/>
                </a:cubicBezTo>
                <a:cubicBezTo>
                  <a:pt x="51" y="52"/>
                  <a:pt x="50" y="49"/>
                  <a:pt x="50" y="47"/>
                </a:cubicBezTo>
                <a:cubicBezTo>
                  <a:pt x="51" y="44"/>
                  <a:pt x="53" y="38"/>
                  <a:pt x="58" y="34"/>
                </a:cubicBezTo>
                <a:cubicBezTo>
                  <a:pt x="60" y="32"/>
                  <a:pt x="61" y="30"/>
                  <a:pt x="63" y="28"/>
                </a:cubicBezTo>
                <a:cubicBezTo>
                  <a:pt x="64" y="27"/>
                  <a:pt x="65" y="26"/>
                  <a:pt x="65" y="25"/>
                </a:cubicBezTo>
                <a:cubicBezTo>
                  <a:pt x="66" y="27"/>
                  <a:pt x="68" y="30"/>
                  <a:pt x="67" y="32"/>
                </a:cubicBezTo>
                <a:cubicBezTo>
                  <a:pt x="67" y="34"/>
                  <a:pt x="63" y="39"/>
                  <a:pt x="60" y="42"/>
                </a:cubicBezTo>
                <a:cubicBezTo>
                  <a:pt x="60" y="42"/>
                  <a:pt x="60" y="43"/>
                  <a:pt x="61" y="44"/>
                </a:cubicBezTo>
                <a:cubicBezTo>
                  <a:pt x="61" y="44"/>
                  <a:pt x="62" y="44"/>
                  <a:pt x="63" y="44"/>
                </a:cubicBezTo>
                <a:cubicBezTo>
                  <a:pt x="63" y="43"/>
                  <a:pt x="69" y="36"/>
                  <a:pt x="70" y="32"/>
                </a:cubicBezTo>
                <a:cubicBezTo>
                  <a:pt x="71" y="28"/>
                  <a:pt x="68" y="24"/>
                  <a:pt x="67" y="22"/>
                </a:cubicBezTo>
                <a:cubicBezTo>
                  <a:pt x="66" y="20"/>
                  <a:pt x="63" y="16"/>
                  <a:pt x="63" y="13"/>
                </a:cubicBezTo>
                <a:cubicBezTo>
                  <a:pt x="64" y="11"/>
                  <a:pt x="65" y="9"/>
                  <a:pt x="65" y="8"/>
                </a:cubicBezTo>
                <a:cubicBezTo>
                  <a:pt x="65" y="9"/>
                  <a:pt x="66" y="9"/>
                  <a:pt x="66" y="10"/>
                </a:cubicBezTo>
                <a:cubicBezTo>
                  <a:pt x="68" y="12"/>
                  <a:pt x="72" y="17"/>
                  <a:pt x="73" y="21"/>
                </a:cubicBezTo>
                <a:cubicBezTo>
                  <a:pt x="74" y="23"/>
                  <a:pt x="74" y="23"/>
                  <a:pt x="74" y="23"/>
                </a:cubicBezTo>
                <a:cubicBezTo>
                  <a:pt x="75" y="27"/>
                  <a:pt x="78" y="35"/>
                  <a:pt x="77" y="36"/>
                </a:cubicBezTo>
                <a:cubicBezTo>
                  <a:pt x="77" y="38"/>
                  <a:pt x="71" y="50"/>
                  <a:pt x="67" y="54"/>
                </a:cubicBezTo>
                <a:close/>
                <a:moveTo>
                  <a:pt x="33" y="47"/>
                </a:moveTo>
                <a:cubicBezTo>
                  <a:pt x="33" y="43"/>
                  <a:pt x="30" y="36"/>
                  <a:pt x="25" y="32"/>
                </a:cubicBezTo>
                <a:cubicBezTo>
                  <a:pt x="24" y="30"/>
                  <a:pt x="22" y="28"/>
                  <a:pt x="20" y="26"/>
                </a:cubicBezTo>
                <a:cubicBezTo>
                  <a:pt x="19" y="24"/>
                  <a:pt x="18" y="23"/>
                  <a:pt x="17" y="23"/>
                </a:cubicBezTo>
                <a:cubicBezTo>
                  <a:pt x="18" y="20"/>
                  <a:pt x="21" y="16"/>
                  <a:pt x="20" y="13"/>
                </a:cubicBezTo>
                <a:cubicBezTo>
                  <a:pt x="20" y="10"/>
                  <a:pt x="19" y="6"/>
                  <a:pt x="16" y="5"/>
                </a:cubicBezTo>
                <a:cubicBezTo>
                  <a:pt x="15" y="5"/>
                  <a:pt x="14" y="5"/>
                  <a:pt x="13" y="6"/>
                </a:cubicBezTo>
                <a:cubicBezTo>
                  <a:pt x="13" y="7"/>
                  <a:pt x="13" y="7"/>
                  <a:pt x="12" y="8"/>
                </a:cubicBezTo>
                <a:cubicBezTo>
                  <a:pt x="10" y="11"/>
                  <a:pt x="7" y="16"/>
                  <a:pt x="5" y="20"/>
                </a:cubicBezTo>
                <a:cubicBezTo>
                  <a:pt x="4" y="22"/>
                  <a:pt x="4" y="22"/>
                  <a:pt x="4" y="22"/>
                </a:cubicBezTo>
                <a:cubicBezTo>
                  <a:pt x="2" y="29"/>
                  <a:pt x="0" y="34"/>
                  <a:pt x="1" y="37"/>
                </a:cubicBezTo>
                <a:cubicBezTo>
                  <a:pt x="1" y="39"/>
                  <a:pt x="8" y="52"/>
                  <a:pt x="11" y="56"/>
                </a:cubicBezTo>
                <a:cubicBezTo>
                  <a:pt x="13" y="58"/>
                  <a:pt x="13" y="65"/>
                  <a:pt x="13" y="69"/>
                </a:cubicBezTo>
                <a:cubicBezTo>
                  <a:pt x="13" y="70"/>
                  <a:pt x="14" y="71"/>
                  <a:pt x="15" y="71"/>
                </a:cubicBezTo>
                <a:cubicBezTo>
                  <a:pt x="32" y="71"/>
                  <a:pt x="32" y="71"/>
                  <a:pt x="32" y="71"/>
                </a:cubicBezTo>
                <a:cubicBezTo>
                  <a:pt x="32" y="71"/>
                  <a:pt x="33" y="71"/>
                  <a:pt x="33" y="70"/>
                </a:cubicBezTo>
                <a:cubicBezTo>
                  <a:pt x="33" y="70"/>
                  <a:pt x="33" y="69"/>
                  <a:pt x="33" y="69"/>
                </a:cubicBezTo>
                <a:cubicBezTo>
                  <a:pt x="33" y="69"/>
                  <a:pt x="32" y="62"/>
                  <a:pt x="33" y="58"/>
                </a:cubicBezTo>
                <a:cubicBezTo>
                  <a:pt x="33" y="52"/>
                  <a:pt x="34" y="49"/>
                  <a:pt x="33" y="47"/>
                </a:cubicBezTo>
                <a:close/>
                <a:moveTo>
                  <a:pt x="30" y="68"/>
                </a:moveTo>
                <a:cubicBezTo>
                  <a:pt x="16" y="68"/>
                  <a:pt x="16" y="68"/>
                  <a:pt x="16" y="68"/>
                </a:cubicBezTo>
                <a:cubicBezTo>
                  <a:pt x="16" y="64"/>
                  <a:pt x="16" y="57"/>
                  <a:pt x="14" y="54"/>
                </a:cubicBezTo>
                <a:cubicBezTo>
                  <a:pt x="10" y="50"/>
                  <a:pt x="4" y="38"/>
                  <a:pt x="4" y="36"/>
                </a:cubicBezTo>
                <a:cubicBezTo>
                  <a:pt x="3" y="35"/>
                  <a:pt x="6" y="27"/>
                  <a:pt x="7" y="23"/>
                </a:cubicBezTo>
                <a:cubicBezTo>
                  <a:pt x="8" y="21"/>
                  <a:pt x="8" y="21"/>
                  <a:pt x="8" y="21"/>
                </a:cubicBezTo>
                <a:cubicBezTo>
                  <a:pt x="9" y="17"/>
                  <a:pt x="13" y="12"/>
                  <a:pt x="15" y="10"/>
                </a:cubicBezTo>
                <a:cubicBezTo>
                  <a:pt x="15" y="9"/>
                  <a:pt x="15" y="9"/>
                  <a:pt x="16" y="8"/>
                </a:cubicBezTo>
                <a:cubicBezTo>
                  <a:pt x="16" y="9"/>
                  <a:pt x="17" y="11"/>
                  <a:pt x="17" y="13"/>
                </a:cubicBezTo>
                <a:cubicBezTo>
                  <a:pt x="17" y="16"/>
                  <a:pt x="15" y="20"/>
                  <a:pt x="14" y="22"/>
                </a:cubicBezTo>
                <a:cubicBezTo>
                  <a:pt x="13" y="24"/>
                  <a:pt x="10" y="28"/>
                  <a:pt x="11" y="32"/>
                </a:cubicBezTo>
                <a:cubicBezTo>
                  <a:pt x="11" y="36"/>
                  <a:pt x="17" y="43"/>
                  <a:pt x="18" y="44"/>
                </a:cubicBezTo>
                <a:cubicBezTo>
                  <a:pt x="19" y="44"/>
                  <a:pt x="20" y="44"/>
                  <a:pt x="20" y="44"/>
                </a:cubicBezTo>
                <a:cubicBezTo>
                  <a:pt x="21" y="43"/>
                  <a:pt x="21" y="42"/>
                  <a:pt x="20" y="42"/>
                </a:cubicBezTo>
                <a:cubicBezTo>
                  <a:pt x="18" y="39"/>
                  <a:pt x="14" y="34"/>
                  <a:pt x="14" y="32"/>
                </a:cubicBezTo>
                <a:cubicBezTo>
                  <a:pt x="13" y="30"/>
                  <a:pt x="15" y="27"/>
                  <a:pt x="16" y="25"/>
                </a:cubicBezTo>
                <a:cubicBezTo>
                  <a:pt x="16" y="26"/>
                  <a:pt x="17" y="27"/>
                  <a:pt x="18" y="28"/>
                </a:cubicBezTo>
                <a:cubicBezTo>
                  <a:pt x="19" y="30"/>
                  <a:pt x="21" y="32"/>
                  <a:pt x="23" y="34"/>
                </a:cubicBezTo>
                <a:cubicBezTo>
                  <a:pt x="27" y="38"/>
                  <a:pt x="30" y="44"/>
                  <a:pt x="30" y="47"/>
                </a:cubicBezTo>
                <a:cubicBezTo>
                  <a:pt x="30" y="48"/>
                  <a:pt x="30" y="51"/>
                  <a:pt x="30" y="57"/>
                </a:cubicBezTo>
                <a:cubicBezTo>
                  <a:pt x="29" y="61"/>
                  <a:pt x="30" y="65"/>
                  <a:pt x="30" y="6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spcFirstLastPara="1" wrap="square" lIns="51425" tIns="25700" rIns="51425" bIns="2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Arial" panose="020B0604020202020204" pitchFamily="34" charset="0"/>
              <a:ea typeface="Open Sans"/>
              <a:cs typeface="Arial" panose="020B0604020202020204" pitchFamily="34" charset="0"/>
              <a:sym typeface="Open San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E3E46C-5BB3-999D-6651-9B9C4BEA5907}"/>
              </a:ext>
            </a:extLst>
          </p:cNvPr>
          <p:cNvSpPr txBox="1"/>
          <p:nvPr/>
        </p:nvSpPr>
        <p:spPr>
          <a:xfrm>
            <a:off x="5618885" y="5114407"/>
            <a:ext cx="2538244" cy="7694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mn-MN" sz="1400" dirty="0">
                <a:latin typeface="Arial"/>
                <a:cs typeface="Arial"/>
              </a:rPr>
              <a:t>Туршлага солилцох арга хэмжээг сайжруулах,</a:t>
            </a:r>
            <a:r>
              <a:rPr lang="mn-MN" sz="1600" dirty="0">
                <a:latin typeface="Arial"/>
                <a:cs typeface="Arial"/>
              </a:rPr>
              <a:t> </a:t>
            </a:r>
            <a:r>
              <a:rPr lang="mn-MN" sz="1400" dirty="0">
                <a:latin typeface="Arial"/>
                <a:cs typeface="Arial"/>
              </a:rPr>
              <a:t>чадавхыг бэхжүүлэх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6B0FC6-D3ED-78EE-A6E1-1B130D3CA5DD}"/>
              </a:ext>
            </a:extLst>
          </p:cNvPr>
          <p:cNvSpPr txBox="1"/>
          <p:nvPr/>
        </p:nvSpPr>
        <p:spPr>
          <a:xfrm>
            <a:off x="6775216" y="1572370"/>
            <a:ext cx="8634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2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ТӨСЛИЙН БҮРЭЛДЭХҮҮН</a:t>
            </a:r>
            <a:endParaRPr lang="en-US" sz="2400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5E7BAC-B0A4-DF9E-16D6-E731B7264D50}"/>
              </a:ext>
            </a:extLst>
          </p:cNvPr>
          <p:cNvSpPr txBox="1"/>
          <p:nvPr/>
        </p:nvSpPr>
        <p:spPr>
          <a:xfrm>
            <a:off x="494834" y="1568781"/>
            <a:ext cx="8634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n-MN" sz="24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ТӨСЛИЙН ЗОРИЛГО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E00C2E-2EE0-D12D-6D1B-63CBCE23326D}"/>
              </a:ext>
            </a:extLst>
          </p:cNvPr>
          <p:cNvSpPr txBox="1"/>
          <p:nvPr/>
        </p:nvSpPr>
        <p:spPr>
          <a:xfrm>
            <a:off x="594225" y="387129"/>
            <a:ext cx="863435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mn-MN" sz="2400" b="1">
                <a:solidFill>
                  <a:srgbClr val="FFFFFF"/>
                </a:solidFill>
                <a:latin typeface="Arial"/>
                <a:cs typeface="Arial"/>
              </a:rPr>
              <a:t>ТӨСЛИЙН ЗОРИЛГО БА БҮРЭЛДЭХҮҮН ХЭСГҮҮД</a:t>
            </a:r>
            <a:endParaRPr lang="en-US" sz="2400" b="1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353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465fda602f_0_100"/>
          <p:cNvSpPr/>
          <p:nvPr/>
        </p:nvSpPr>
        <p:spPr>
          <a:xfrm rot="5400000">
            <a:off x="2551360" y="3693825"/>
            <a:ext cx="4765200" cy="370543"/>
          </a:xfrm>
          <a:prstGeom prst="triangle">
            <a:avLst>
              <a:gd name="adj" fmla="val 49250"/>
            </a:avLst>
          </a:prstGeom>
          <a:solidFill>
            <a:srgbClr val="C7E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g3465fda602f_0_100"/>
          <p:cNvSpPr/>
          <p:nvPr/>
        </p:nvSpPr>
        <p:spPr>
          <a:xfrm rot="5400000">
            <a:off x="8696000" y="3409750"/>
            <a:ext cx="4765200" cy="279677"/>
          </a:xfrm>
          <a:prstGeom prst="triangle">
            <a:avLst>
              <a:gd name="adj" fmla="val 50000"/>
            </a:avLst>
          </a:prstGeom>
          <a:solidFill>
            <a:srgbClr val="C7E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g3465fda602f_0_100"/>
          <p:cNvSpPr/>
          <p:nvPr/>
        </p:nvSpPr>
        <p:spPr>
          <a:xfrm rot="5400000">
            <a:off x="5899921" y="3633294"/>
            <a:ext cx="4765200" cy="491606"/>
          </a:xfrm>
          <a:prstGeom prst="triangle">
            <a:avLst>
              <a:gd name="adj" fmla="val 50000"/>
            </a:avLst>
          </a:prstGeom>
          <a:solidFill>
            <a:srgbClr val="C7ED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g3465fda602f_0_100"/>
          <p:cNvSpPr txBox="1"/>
          <p:nvPr/>
        </p:nvSpPr>
        <p:spPr>
          <a:xfrm>
            <a:off x="206116" y="229442"/>
            <a:ext cx="12915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mn-M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Тулгамдсан суурь асуудлууд</a:t>
            </a:r>
            <a:endParaRPr kumimoji="0" lang="mn-MN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g3465fda602f_0_100"/>
          <p:cNvSpPr txBox="1"/>
          <p:nvPr/>
        </p:nvSpPr>
        <p:spPr>
          <a:xfrm>
            <a:off x="1845995" y="352316"/>
            <a:ext cx="14115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mn-M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Өөрчлөлтийн арга зүй</a:t>
            </a:r>
            <a:endParaRPr kumimoji="0" lang="mn-MN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3465fda602f_0_100"/>
          <p:cNvSpPr txBox="1"/>
          <p:nvPr/>
        </p:nvSpPr>
        <p:spPr>
          <a:xfrm>
            <a:off x="3389965" y="383093"/>
            <a:ext cx="1199699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mn-M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Бүрэлдэхүүн хэсэг </a:t>
            </a:r>
            <a:endParaRPr kumimoji="0" lang="mn-MN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g3465fda602f_0_100"/>
          <p:cNvSpPr txBox="1"/>
          <p:nvPr/>
        </p:nvSpPr>
        <p:spPr>
          <a:xfrm>
            <a:off x="5211828" y="481920"/>
            <a:ext cx="2365582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mn-M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Хэрэгжүүлэх үйл ажиллагаа</a:t>
            </a:r>
            <a:endParaRPr kumimoji="0" lang="mn-MN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g3465fda602f_0_100"/>
          <p:cNvSpPr txBox="1"/>
          <p:nvPr/>
        </p:nvSpPr>
        <p:spPr>
          <a:xfrm>
            <a:off x="9664958" y="1149030"/>
            <a:ext cx="119970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mn-MN" sz="1000" b="1" i="0" u="none" strike="noStrike" kern="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Байгаль орчны нөлөөлөл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g3465fda602f_0_100"/>
          <p:cNvSpPr txBox="1"/>
          <p:nvPr/>
        </p:nvSpPr>
        <p:spPr>
          <a:xfrm>
            <a:off x="11311866" y="2287184"/>
            <a:ext cx="821100" cy="246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lang="mn-MN" sz="1000" b="1" kern="0">
                <a:solidFill>
                  <a:schemeClr val="bg2">
                    <a:lumMod val="1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Үр нөлөө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3465fda602f_0_100"/>
          <p:cNvSpPr txBox="1"/>
          <p:nvPr/>
        </p:nvSpPr>
        <p:spPr>
          <a:xfrm>
            <a:off x="11252834" y="2742649"/>
            <a:ext cx="939165" cy="127723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mn-MN" sz="11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Эрүүл, Аюулгүй, Тав тухтай, Хүртээмжтэй, Ногоон хот</a:t>
            </a:r>
            <a:endParaRPr kumimoji="0" sz="11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g3465fda602f_0_100"/>
          <p:cNvSpPr txBox="1"/>
          <p:nvPr/>
        </p:nvSpPr>
        <p:spPr>
          <a:xfrm>
            <a:off x="9706665" y="1507113"/>
            <a:ext cx="1190390" cy="4247276"/>
          </a:xfrm>
          <a:prstGeom prst="rect">
            <a:avLst/>
          </a:prstGeom>
          <a:solidFill>
            <a:srgbClr val="41706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mn-MN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Агаарын бохирдол буурна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mn-MN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Хүлэмжийн хий буурна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mn-MN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Уур амьсгалын өөрчлөлтөд тэсвэртэй болно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lang="mn-MN" sz="1000">
                <a:solidFill>
                  <a:srgbClr val="FFFFFF"/>
                </a:solidFill>
              </a:rPr>
              <a:t>У</a:t>
            </a:r>
            <a:r>
              <a:rPr kumimoji="0" lang="mn-MN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сны нөөцийг </a:t>
            </a:r>
            <a:r>
              <a:rPr lang="mn-MN" sz="1000">
                <a:solidFill>
                  <a:srgbClr val="FFFFFF"/>
                </a:solidFill>
              </a:rPr>
              <a:t>хамгаална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mn-MN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Хатуу хог хаягдлыг цуглуулж, ангилна.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mn-MN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Ногоон байгууламжийг нэмэгдүүлнэ.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mn-MN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Байгаль орчинд зориулсан санхүүжилтийг нэмэгдүүлнэ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g3465fda602f_0_100"/>
          <p:cNvSpPr txBox="1"/>
          <p:nvPr/>
        </p:nvSpPr>
        <p:spPr>
          <a:xfrm>
            <a:off x="5099749" y="1234502"/>
            <a:ext cx="2879820" cy="212361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" indent="-91440">
              <a:buFont typeface="Arial"/>
              <a:buChar char="•"/>
              <a:defRPr/>
            </a:pP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</a:rPr>
              <a:t>Хүртээмжтэй ногоон хотын төлөвлөлт </a:t>
            </a:r>
            <a:endParaRPr lang="en-US" sz="1200" kern="0" dirty="0">
              <a:solidFill>
                <a:srgbClr val="0468B1"/>
              </a:solidFill>
              <a:ea typeface="+mn-lt"/>
              <a:cs typeface="+mn-lt"/>
            </a:endParaRPr>
          </a:p>
          <a:p>
            <a:pPr marL="91440" indent="-91440">
              <a:buFont typeface="Arial"/>
              <a:buChar char="•"/>
              <a:defRPr/>
            </a:pP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</a:rPr>
              <a:t>Орон зайн  нэгдсэн байршил зүйн төлөвлөгөөг эцэслэн батлах</a:t>
            </a:r>
          </a:p>
          <a:p>
            <a:pPr marL="91440" indent="-91440">
              <a:buFont typeface="Arial"/>
              <a:buChar char="•"/>
              <a:defRPr/>
            </a:pP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</a:rPr>
              <a:t>Ногоон, хүртээмжтэй салбар хоорондын төлөвлөлтийн уялдаа, зохицуулалтыг сайжруулсах</a:t>
            </a:r>
            <a:endParaRPr lang="en-US" sz="1200" kern="0" dirty="0">
              <a:solidFill>
                <a:srgbClr val="0468B1"/>
              </a:solidFill>
              <a:ea typeface="+mn-lt"/>
              <a:cs typeface="+mn-lt"/>
            </a:endParaRPr>
          </a:p>
          <a:p>
            <a:pPr marL="91440" indent="-91440">
              <a:buFont typeface="Arial"/>
              <a:buChar char="•"/>
              <a:defRPr/>
            </a:pP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</a:rPr>
              <a:t>Хүртээмжтэй ногоон хотын уялдаа</a:t>
            </a:r>
            <a:endParaRPr lang="en-US" sz="1200" kern="0" dirty="0">
              <a:solidFill>
                <a:srgbClr val="0468B1"/>
              </a:solidFill>
              <a:ea typeface="+mn-lt"/>
              <a:cs typeface="+mn-lt"/>
            </a:endParaRPr>
          </a:p>
          <a:p>
            <a:pPr marL="91440" indent="-91440">
              <a:buFont typeface="Arial"/>
              <a:buChar char="•"/>
              <a:defRPr/>
            </a:pP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</a:rPr>
              <a:t>Тогтвортой санхүүжилтийн тогтолцоог бэхжүүлэх</a:t>
            </a:r>
          </a:p>
          <a:p>
            <a:pPr marL="91440" indent="-91440">
              <a:buFont typeface="Arial"/>
              <a:buChar char="•"/>
              <a:defRPr/>
            </a:pP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</a:rPr>
              <a:t>Ногоон санхүүжилт татах</a:t>
            </a:r>
            <a:endParaRPr lang="mn-MN" sz="1200" dirty="0">
              <a:ea typeface="+mn-lt"/>
              <a:cs typeface="+mn-lt"/>
            </a:endParaRPr>
          </a:p>
        </p:txBody>
      </p:sp>
      <p:sp>
        <p:nvSpPr>
          <p:cNvPr id="284" name="Google Shape;284;g3465fda602f_0_100"/>
          <p:cNvSpPr txBox="1"/>
          <p:nvPr/>
        </p:nvSpPr>
        <p:spPr>
          <a:xfrm>
            <a:off x="5090577" y="3386310"/>
            <a:ext cx="2888992" cy="1754286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" indent="-91440">
              <a:buFont typeface="Arial"/>
              <a:buChar char="•"/>
              <a:defRPr/>
            </a:pP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Нүүрсхүчлийн хийн </a:t>
            </a:r>
            <a:r>
              <a:rPr lang="ru-RU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ялгар</a:t>
            </a: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уулалт багатай </a:t>
            </a:r>
            <a:r>
              <a:rPr lang="ru-RU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хотын 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ea typeface="+mn-lt"/>
                <a:cs typeface="+mn-lt"/>
                <a:sym typeface="Arial"/>
              </a:rPr>
              <a:t>шийдлийг </a:t>
            </a:r>
            <a:r>
              <a:rPr lang="ru-RU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турши</a:t>
            </a: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ж,</a:t>
            </a:r>
            <a:r>
              <a:rPr lang="ru-RU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 нэвтрүүл</a:t>
            </a: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эх</a:t>
            </a:r>
            <a:endParaRPr lang="mn-MN" sz="1200" b="0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ea typeface="+mn-lt"/>
              <a:cs typeface="+mn-lt"/>
            </a:endParaRPr>
          </a:p>
          <a:p>
            <a:pPr marL="91440" indent="-91440">
              <a:buFont typeface="Arial"/>
              <a:buChar char="•"/>
              <a:defRPr/>
            </a:pPr>
            <a:r>
              <a:rPr lang="ru-RU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Тэсвэртэй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ea typeface="+mn-lt"/>
                <a:cs typeface="+mn-lt"/>
                <a:sym typeface="Arial"/>
              </a:rPr>
              <a:t>, </a:t>
            </a:r>
            <a:r>
              <a:rPr lang="ru-RU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тогтвортой хотын экосистемүүд </a:t>
            </a:r>
            <a:endParaRPr lang="mn-MN" sz="1200" b="0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ea typeface="+mn-lt"/>
              <a:cs typeface="+mn-lt"/>
            </a:endParaRPr>
          </a:p>
          <a:p>
            <a:pPr marL="91440" indent="-91440">
              <a:buFont typeface="Arial"/>
              <a:buChar char="•"/>
              <a:defRPr/>
            </a:pPr>
            <a:r>
              <a:rPr lang="ru-RU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Ус болон үерийн интеграл менежмент </a:t>
            </a:r>
            <a:endParaRPr lang="mn-MN" sz="1200" b="0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ea typeface="+mn-lt"/>
              <a:cs typeface="+mn-lt"/>
            </a:endParaRPr>
          </a:p>
          <a:p>
            <a:pPr marL="91440" indent="-91440">
              <a:buFont typeface="Arial"/>
              <a:buChar char="•"/>
              <a:defRPr/>
            </a:pP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Тойрог эдийн засаг, 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ea typeface="+mn-lt"/>
                <a:cs typeface="+mn-lt"/>
                <a:sym typeface="Arial"/>
              </a:rPr>
              <a:t>хог хаягдлын </a:t>
            </a: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менежмент</a:t>
            </a:r>
            <a:endParaRPr sz="3600" dirty="0">
              <a:ea typeface="+mn-lt"/>
              <a:cs typeface="+mn-lt"/>
            </a:endParaRPr>
          </a:p>
        </p:txBody>
      </p:sp>
      <p:sp>
        <p:nvSpPr>
          <p:cNvPr id="285" name="Google Shape;285;g3465fda602f_0_100"/>
          <p:cNvSpPr txBox="1"/>
          <p:nvPr/>
        </p:nvSpPr>
        <p:spPr>
          <a:xfrm>
            <a:off x="5027859" y="5288380"/>
            <a:ext cx="2888992" cy="156962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Хүртээмжтэй ногоон хот төлөвлөлтийн чадавхыг бэхжүүлэх</a:t>
            </a:r>
            <a:endParaRPr lang="en-US" sz="1200" kern="0" dirty="0">
              <a:solidFill>
                <a:srgbClr val="0468B1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Ногоон инноваци, мэдлэгийн төвүүд байгуулагдана</a:t>
            </a:r>
            <a:endParaRPr lang="en-US" sz="1200" kern="0" dirty="0">
              <a:solidFill>
                <a:srgbClr val="0468B1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Олон нийтийн оролцоог хангана</a:t>
            </a:r>
            <a:endParaRPr lang="en-US" sz="1200" kern="0" dirty="0">
              <a:solidFill>
                <a:srgbClr val="0468B1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  <a:defRPr/>
            </a:pPr>
            <a:r>
              <a:rPr lang="mn-MN" sz="1200" kern="0" dirty="0">
                <a:solidFill>
                  <a:srgbClr val="0468B1"/>
                </a:solidFill>
                <a:ea typeface="+mn-lt"/>
                <a:cs typeface="+mn-lt"/>
                <a:sym typeface="Arial"/>
              </a:rPr>
              <a:t>Ногоон хотуудын  мэдлэгийн сүлжээг өргөжүүлнэ</a:t>
            </a:r>
            <a:endParaRPr sz="1200" kern="0" dirty="0">
              <a:solidFill>
                <a:srgbClr val="0468B1"/>
              </a:solidFill>
              <a:ea typeface="+mn-lt"/>
              <a:cs typeface="+mn-lt"/>
            </a:endParaRPr>
          </a:p>
        </p:txBody>
      </p:sp>
      <p:sp>
        <p:nvSpPr>
          <p:cNvPr id="287" name="Google Shape;287;g3465fda602f_0_100"/>
          <p:cNvSpPr txBox="1"/>
          <p:nvPr/>
        </p:nvSpPr>
        <p:spPr>
          <a:xfrm>
            <a:off x="3418558" y="1275654"/>
            <a:ext cx="1264543" cy="1869702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mn-MN" sz="105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Бүрэлдэхүүн 1: Биологийн төрөл зүйлийг дэмжиж, эрсдэлийг бууруулсан нэгдсэн хот төлөвлөлтийн бодлого төлөвлөлт, чадавхыг бэхжүүлэх </a:t>
            </a:r>
            <a:endParaRPr kumimoji="0" sz="105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g3465fda602f_0_100"/>
          <p:cNvSpPr txBox="1"/>
          <p:nvPr/>
        </p:nvSpPr>
        <p:spPr>
          <a:xfrm>
            <a:off x="3418558" y="3309382"/>
            <a:ext cx="1264543" cy="2031285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lang="mn-MN" sz="105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Бүрэлдэхүүн</a:t>
            </a:r>
            <a:r>
              <a:rPr kumimoji="0" lang="mn-MN" sz="105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2: </a:t>
            </a:r>
            <a:endParaRPr kumimoji="0" sz="105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mn-MN" sz="105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Тогтвортой, байгальд ээлтэй, тэсвэртэй хот төлөвлөлтөд зориулсан санхүүжилтийг дэмжих, санхүүжилтийн шинэлэг механизмыг нэвтрүүлэх</a:t>
            </a:r>
            <a:endParaRPr kumimoji="0" sz="105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g3465fda602f_0_100"/>
          <p:cNvSpPr txBox="1"/>
          <p:nvPr/>
        </p:nvSpPr>
        <p:spPr>
          <a:xfrm>
            <a:off x="3427552" y="5513089"/>
            <a:ext cx="1246553" cy="1061789"/>
          </a:xfrm>
          <a:prstGeom prst="rect">
            <a:avLst/>
          </a:prstGeom>
          <a:solidFill>
            <a:srgbClr val="0B769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mn-MN" sz="105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Бүрэлдэхүүн 3: Мэдлэг туршлага хуваалцах, чадавхыг бэхжүүлэх</a:t>
            </a:r>
            <a:endParaRPr kumimoji="0" sz="105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g3465fda602f_0_100"/>
          <p:cNvSpPr txBox="1"/>
          <p:nvPr/>
        </p:nvSpPr>
        <p:spPr>
          <a:xfrm>
            <a:off x="8502157" y="1166988"/>
            <a:ext cx="1040400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r>
              <a:rPr kumimoji="0" lang="mn-MN" sz="1200" b="1" i="0" u="none" strike="noStrike" kern="0" cap="none" spc="0" normalizeH="0" baseline="0" noProof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Үр дүн</a:t>
            </a:r>
            <a:endParaRPr kumimoji="0" sz="2000" b="1" i="0" u="none" strike="noStrike" kern="0" cap="none" spc="0" normalizeH="0" baseline="0" noProof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g3465fda602f_0_100"/>
          <p:cNvSpPr txBox="1"/>
          <p:nvPr/>
        </p:nvSpPr>
        <p:spPr>
          <a:xfrm>
            <a:off x="8502157" y="1507113"/>
            <a:ext cx="1162801" cy="4247276"/>
          </a:xfrm>
          <a:prstGeom prst="rect">
            <a:avLst/>
          </a:prstGeom>
          <a:solidFill>
            <a:srgbClr val="41706E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kumimoji="0" lang="mn-MN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Үр дүн 1: 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kumimoji="0" lang="mn-MN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Биологийн төрөл зүйл, уур амьсгал, газрын үр шим </a:t>
            </a:r>
            <a:r>
              <a:rPr lang="mn-MN" sz="9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сайжирч,</a:t>
            </a:r>
            <a:r>
              <a:rPr kumimoji="0" lang="mn-MN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тогтвортой хотын хөгжли</a:t>
            </a:r>
            <a:r>
              <a:rPr lang="mn-MN" sz="9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йг</a:t>
            </a:r>
            <a:r>
              <a:rPr kumimoji="0" lang="mn-MN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дэмжсэн хууль </a:t>
            </a:r>
            <a:r>
              <a:rPr lang="mn-MN" sz="9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эрх </a:t>
            </a:r>
            <a:r>
              <a:rPr kumimoji="0" lang="mn-MN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зүйн зохицуулалт, хүний нөөцийн чадавхыг бэхж</a:t>
            </a:r>
            <a:r>
              <a:rPr lang="mn-MN" sz="900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үүлсэн байна.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kumimoji="0" lang="mn-MN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Үр дүн  2: Тогтвортой, байгальд ээлтэй, тэсвэртэй хот төлөвлөлтийг дэмжсэн хөрөнгө оруулалтыг нэмэгдүүлсэн байна. </a:t>
            </a:r>
            <a:endParaRPr kumimoji="0" sz="1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tabLst/>
              <a:defRPr/>
            </a:pPr>
            <a:r>
              <a:rPr kumimoji="0" lang="mn-MN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Үр дүн  3: Тогтвортой хотын шийдлийн талаарх мэдлэг, ойлголтыг нэмэгдүүлэх </a:t>
            </a:r>
            <a:endParaRPr kumimoji="0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g3465fda602f_0_100"/>
          <p:cNvSpPr/>
          <p:nvPr/>
        </p:nvSpPr>
        <p:spPr>
          <a:xfrm>
            <a:off x="8390472" y="5926777"/>
            <a:ext cx="3846752" cy="8351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 cap="flat" cmpd="sng">
            <a:solidFill>
              <a:srgbClr val="08283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mn-MN" sz="800" b="1" i="0" u="sng" strike="noStrike" kern="0" cap="none" spc="0" normalizeH="0" baseline="0" noProof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Шаардлагатай хүчин зүйлс: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8B1"/>
              </a:buClr>
              <a:buSzPts val="800"/>
              <a:buFont typeface="Arial"/>
              <a:buChar char="•"/>
              <a:tabLst/>
              <a:defRPr/>
            </a:pPr>
            <a:r>
              <a:rPr kumimoji="0" lang="mn-MN" sz="800" b="0" i="0" u="none" strike="noStrike" kern="0" cap="none" spc="0" normalizeH="0" baseline="0" noProof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Төслийн амжилттай хэрэгжүүлэх чадавх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8B1"/>
              </a:buClr>
              <a:buSzPts val="800"/>
              <a:buFont typeface="Arial"/>
              <a:buChar char="•"/>
              <a:tabLst/>
              <a:defRPr/>
            </a:pPr>
            <a:r>
              <a:rPr kumimoji="0" lang="mn-MN" sz="800" b="0" i="0" u="none" strike="noStrike" kern="0" cap="none" spc="0" normalizeH="0" baseline="0" noProof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Үйл ажиллагааг хэрэгжүүлэх, үргэлжлүүлэхэд шаардлагатай санхүүжилт 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8B1"/>
              </a:buClr>
              <a:buSzPts val="800"/>
              <a:buFont typeface="Arial"/>
              <a:buChar char="•"/>
              <a:tabLst/>
              <a:defRPr/>
            </a:pPr>
            <a:r>
              <a:rPr kumimoji="0" lang="mn-MN" sz="800" b="0" i="0" u="none" strike="noStrike" kern="0" cap="none" spc="0" normalizeH="0" baseline="0" noProof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Засгийн газар, орон нутгийн тэргүүлэх чиглэл өөрчлөгдөхгүй байх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468B1"/>
              </a:buClr>
              <a:buSzPts val="800"/>
              <a:buFont typeface="Arial"/>
              <a:buChar char="•"/>
              <a:tabLst/>
              <a:defRPr/>
            </a:pPr>
            <a:r>
              <a:rPr kumimoji="0" lang="mn-MN" sz="800" b="0" i="0" u="none" strike="noStrike" kern="0" cap="none" spc="0" normalizeH="0" baseline="0" noProof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Төслийн үр дүнг хүргэхэд гадаад хүчин зүйлс нөлөөлөхгүй байх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45C15AB-A128-EC63-E5F5-6C20084022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54979"/>
              </p:ext>
            </p:extLst>
          </p:nvPr>
        </p:nvGraphicFramePr>
        <p:xfrm>
          <a:off x="1318193" y="689847"/>
          <a:ext cx="2561382" cy="6154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Google Shape;286;g3465fda602f_0_100"/>
          <p:cNvSpPr txBox="1"/>
          <p:nvPr/>
        </p:nvSpPr>
        <p:spPr>
          <a:xfrm>
            <a:off x="-14060" y="1166988"/>
            <a:ext cx="1811195" cy="5724604"/>
          </a:xfrm>
          <a:prstGeom prst="rect">
            <a:avLst/>
          </a:prstGeom>
          <a:solidFill>
            <a:srgbClr val="D9E5F8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r>
              <a:rPr kumimoji="0" lang="mn-MN" sz="1050" b="1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Агаарын бохирдол </a:t>
            </a: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r>
              <a:rPr kumimoji="0" lang="mn-MN" sz="1050" b="1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Хүлэмжийн хийн хэт их ялгарал </a:t>
            </a: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r>
              <a:rPr kumimoji="0" lang="mn-MN" sz="1050" b="1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Гамшгийн эрсдэл</a:t>
            </a:r>
            <a:r>
              <a:rPr lang="mn-MN" sz="1050" b="1" dirty="0">
                <a:solidFill>
                  <a:srgbClr val="0468B1"/>
                </a:solidFill>
              </a:rPr>
              <a:t> </a:t>
            </a:r>
            <a:r>
              <a:rPr kumimoji="0" lang="mn-MN" sz="1050" b="1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үер, ган, зуд, хүчтэй салхи</a:t>
            </a: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r>
              <a:rPr lang="mn-MN" sz="1050" b="1" dirty="0">
                <a:solidFill>
                  <a:srgbClr val="0468B1"/>
                </a:solidFill>
              </a:rPr>
              <a:t>У</a:t>
            </a:r>
            <a:r>
              <a:rPr kumimoji="0" lang="mn-MN" sz="1050" b="1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сны нөөцийн хомсдол</a:t>
            </a: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r>
              <a:rPr kumimoji="0" lang="mn-MN" sz="1050" b="1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Экосистемийн доройтол, алдагдал</a:t>
            </a: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r>
              <a:rPr kumimoji="0" lang="mn-MN" sz="1050" b="1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Биологийн төрөл зүйлийн хомсдол</a:t>
            </a:r>
            <a:endParaRPr kumimoji="0" lang="en-US" sz="1050" b="1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r>
              <a:rPr kumimoji="0" lang="mn-MN" sz="1050" b="1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Хязгаарлагдмал санхүүгийн нөөц</a:t>
            </a: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r>
              <a:rPr kumimoji="0" lang="mn-MN" sz="1050" b="1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Хүртээмжгүй хот төлөвлөлт </a:t>
            </a: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r>
              <a:rPr kumimoji="0" lang="mn-MN" sz="1050" b="1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Засаглалын чадавх</a:t>
            </a: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r>
              <a:rPr kumimoji="0" lang="mn-MN" sz="1050" b="1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Хөдөөнөөс хот руу шилжих шилжилт хөдөлгөөн, дэд бүтцийн хомсдол</a:t>
            </a: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r>
              <a:rPr kumimoji="0" lang="mn-MN" sz="1050" b="1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Соёл, зан үйлийн сорилтууд</a:t>
            </a: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endParaRPr kumimoji="0" sz="1050" b="1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r>
              <a:rPr kumimoji="0" lang="mn-MN" sz="1050" b="1" i="0" u="none" strike="noStrike" kern="0" cap="none" spc="0" normalizeH="0" baseline="0" noProof="0" dirty="0">
                <a:ln>
                  <a:noFill/>
                </a:ln>
                <a:solidFill>
                  <a:srgbClr val="0468B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Нүүрсний хэт хэрэглээ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tabLst/>
              <a:defRPr/>
            </a:pPr>
            <a:endParaRPr kumimoji="0" lang="mn-MN" sz="900" b="1" i="0" u="none" strike="noStrike" kern="0" cap="none" spc="0" normalizeH="0" baseline="0" noProof="0" dirty="0">
              <a:ln>
                <a:noFill/>
              </a:ln>
              <a:solidFill>
                <a:srgbClr val="0468B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47472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1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БҮРЭЛДЭХҮҮН 1  ·  Бодлого, зохицуулалт, чадавх ба санхүүгийн механизм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75488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 err="1">
                <a:solidFill>
                  <a:schemeClr val="bg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Төлөвлөлт</a:t>
            </a:r>
            <a:r>
              <a:rPr lang="en-US" sz="26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ба газрын нэгдсэн менежмент</a:t>
            </a: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1339024"/>
            <a:ext cx="5454396" cy="292608"/>
          </a:xfrm>
          <a:prstGeom prst="roundRect">
            <a:avLst>
              <a:gd name="adj" fmla="val 15625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30161" y="1355598"/>
            <a:ext cx="52349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mn-MN" sz="115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Гарц </a:t>
            </a:r>
            <a:r>
              <a:rPr lang="en-US" sz="115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1.1 — Ногоон хотын шалгуур бүхий нэгдсэн төлөвлөлт</a:t>
            </a:r>
            <a:endParaRPr lang="en-US" sz="115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200" y="1704211"/>
            <a:ext cx="5454396" cy="868680"/>
          </a:xfrm>
          <a:prstGeom prst="roundRect">
            <a:avLst>
              <a:gd name="adj" fmla="val 4211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12064" y="1702498"/>
            <a:ext cx="5234940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1.1.1  Хот, уур амьсгалын стратегид дүн шинжилгээ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mn-MN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Аймаг, нийслэлийн засаг дарга нарын үйл ажиллагааны хөтөлбөрт, Аймаг, нийслэлийг хөгжүүлэх таван жилийн үндсэн чиглэл бодлогын баримт бичгүүдэд тусгагдсан 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УАӨ-</a:t>
            </a:r>
            <a:r>
              <a:rPr lang="mn-MN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 дасан зохицох, даван туулах үйл ажилагаа болон Хотын хөгжлийн ерөнхий </a:t>
            </a:r>
            <a:r>
              <a:rPr lang="en-US" sz="1050" dirty="0" err="1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төлөвлөгөө</a:t>
            </a:r>
            <a:r>
              <a:rPr lang="mn-MN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тэй 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харьцуулан судалж, </a:t>
            </a:r>
            <a:r>
              <a:rPr lang="mn-MN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шаардлагатай орхигдсон үйл ажиллагаа, арга хэмжээг </a:t>
            </a:r>
            <a:r>
              <a:rPr lang="en-US" sz="1050" dirty="0" err="1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тодорхойлно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457200" y="2663748"/>
            <a:ext cx="5454396" cy="868680"/>
          </a:xfrm>
          <a:prstGeom prst="roundRect">
            <a:avLst>
              <a:gd name="adj" fmla="val 4211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66928" y="2847213"/>
            <a:ext cx="5234940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1.1.2  Олон улсын шалгуур үзүүлэлтийг тогтоох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ICLEI, C40, НҮБ-</a:t>
            </a:r>
            <a:r>
              <a:rPr lang="en-US" sz="1050" dirty="0" err="1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Хабитат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050" dirty="0" err="1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зэр</a:t>
            </a:r>
            <a:r>
              <a:rPr lang="mn-MN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эг олон улсын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сайн жишээнд тулгуурлан Ногоон хотын шалгуур үзүүлэлт, </a:t>
            </a:r>
            <a:r>
              <a:rPr lang="en-US" sz="1050" dirty="0" err="1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хэмжээсийг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mn-MN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одоогийн хотын хөгжлийн индексүүдтэй </a:t>
            </a:r>
            <a:r>
              <a:rPr lang="en-US" sz="1050" dirty="0" err="1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уялдуул</a:t>
            </a:r>
            <a:r>
              <a:rPr lang="mn-MN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ан сайжруулна. 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7200" y="3613022"/>
            <a:ext cx="5454396" cy="565785"/>
          </a:xfrm>
          <a:prstGeom prst="roundRect">
            <a:avLst>
              <a:gd name="adj" fmla="val 4211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66928" y="3705606"/>
            <a:ext cx="5234940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1.1.3  Ногоон хотын сүлжээнд оролцоог идэвхжүүлэх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Дархан, Эрдэнэтийг ЕСБХБ-ны Ногоон хотуудын хөтөлбөрт хамруулж, санхүүжилт, техникийн дэмжлэгт холбоно.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277356" y="1320451"/>
            <a:ext cx="5454396" cy="292608"/>
          </a:xfrm>
          <a:prstGeom prst="roundRect">
            <a:avLst>
              <a:gd name="adj" fmla="val 15625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387084" y="1291590"/>
            <a:ext cx="52349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mn-MN" sz="115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Гарц </a:t>
            </a:r>
            <a:r>
              <a:rPr lang="en-US" sz="115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 — Орон зай, газрын менежмент (882,344.5 га)</a:t>
            </a:r>
            <a:endParaRPr lang="en-US" sz="115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277356" y="1648206"/>
            <a:ext cx="5454396" cy="516636"/>
          </a:xfrm>
          <a:prstGeom prst="roundRect">
            <a:avLst>
              <a:gd name="adj" fmla="val 5735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387084" y="1703070"/>
            <a:ext cx="5234940" cy="5097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1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1.2.1  Газар ашиглалтын төлөвлөгөөг шинэчлэх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хотын газар ашиглалт, орон зайн төлөвлөгөөг үнэлж, </a:t>
            </a:r>
            <a:r>
              <a:rPr lang="mn-MN" sz="1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өндөр үнэ цэнэтэй 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экосистемийн</a:t>
            </a:r>
            <a:r>
              <a:rPr lang="mn-MN" sz="1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орон зайн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мэдээллийг шинэчлэн дүн шинжилгээ хийнэ.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277356" y="2258568"/>
            <a:ext cx="5454396" cy="480060"/>
          </a:xfrm>
          <a:prstGeom prst="roundRect">
            <a:avLst>
              <a:gd name="adj" fmla="val 5735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6387084" y="2302002"/>
            <a:ext cx="5234940" cy="3726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1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1.2.2  Хүртээмжтэй, жендэрийн мэдрэмжтэй төлөвлөлт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Гэр хороолол, </a:t>
            </a:r>
            <a:r>
              <a:rPr lang="mn-MN" sz="1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бага орлоготой, зорилтот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бүлгийн дэд бүтэц, үйлчилгээний тэгш 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хүртээмжийг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mn-MN" sz="1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хот төлөвлөлт, хотын </a:t>
            </a:r>
            <a:r>
              <a:rPr lang="en-US" sz="1000" dirty="0" err="1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төлөвлөгөөнд</a:t>
            </a:r>
            <a:r>
              <a:rPr lang="en-US" sz="1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суулгана.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6277356" y="2811780"/>
            <a:ext cx="5454396" cy="637794"/>
          </a:xfrm>
          <a:prstGeom prst="roundRect">
            <a:avLst>
              <a:gd name="adj" fmla="val 5735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387084" y="2875788"/>
            <a:ext cx="5234940" cy="5097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1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1.2.3  Бэлчээр, тариалан, ойг </a:t>
            </a:r>
            <a:r>
              <a:rPr lang="en-US" sz="1100" b="1" dirty="0" err="1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орон</a:t>
            </a:r>
            <a:r>
              <a:rPr lang="en-US" sz="11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b="1" dirty="0" err="1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зай</a:t>
            </a:r>
            <a:r>
              <a:rPr lang="mn-MN" sz="11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 нэгдсэн төлөвлөлтөд</a:t>
            </a:r>
            <a:r>
              <a:rPr lang="en-US" sz="11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тусгах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Доройтсон газрын зааг, усны хагалбар, агро-ойн бүс, нөхөн сэргээлтийн чухал бүсийг тогтооно.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277356" y="3522726"/>
            <a:ext cx="5454396" cy="637794"/>
          </a:xfrm>
          <a:prstGeom prst="roundRect">
            <a:avLst>
              <a:gd name="adj" fmla="val 5735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6387084" y="3586734"/>
            <a:ext cx="5234940" cy="5097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1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1.2.4  Хэрэгжилтийн замын зураг, уялдаа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Төлөвлөгөөг хэрэгжүүлэх замын зураг, институцийн үүрэг, салбар дундын зохицуулалтыг тодорхойлно.</a:t>
            </a:r>
            <a:endParaRPr 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457200" y="4279392"/>
            <a:ext cx="1127455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Газрын нөхөн сэргээлт ба ашиглалтыг сайжруулах төлөвлөлтийн зураглал (3 хот):</a:t>
            </a:r>
            <a:endParaRPr lang="en-US" sz="115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3" name="Shape 21"/>
          <p:cNvSpPr/>
          <p:nvPr/>
        </p:nvSpPr>
        <p:spPr>
          <a:xfrm>
            <a:off x="457200" y="4553712"/>
            <a:ext cx="3544824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6D2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4" name="Image 0" descr="map_darkhan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12064" y="4608576"/>
            <a:ext cx="3435096" cy="1389888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502920" y="5998464"/>
            <a:ext cx="3453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A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Дархан хот — газрын нөхөн сэргээлтийн тэргүүлэх бүсүүд</a:t>
            </a:r>
            <a:endParaRPr lang="en-US" sz="850" dirty="0"/>
          </a:p>
        </p:txBody>
      </p:sp>
      <p:sp>
        <p:nvSpPr>
          <p:cNvPr id="26" name="Shape 23"/>
          <p:cNvSpPr/>
          <p:nvPr/>
        </p:nvSpPr>
        <p:spPr>
          <a:xfrm>
            <a:off x="4322064" y="4553712"/>
            <a:ext cx="3544824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6D2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27" name="Image 1" descr="map_erdenet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376928" y="4608576"/>
            <a:ext cx="3435096" cy="1389888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4367784" y="5998464"/>
            <a:ext cx="3453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A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Эрдэнэт хот — газрын нөхөн сэргээлтийн тэргүүлэх бүсүүд</a:t>
            </a:r>
            <a:endParaRPr lang="en-US" sz="850" dirty="0"/>
          </a:p>
        </p:txBody>
      </p:sp>
      <p:sp>
        <p:nvSpPr>
          <p:cNvPr id="29" name="Shape 25"/>
          <p:cNvSpPr/>
          <p:nvPr/>
        </p:nvSpPr>
        <p:spPr>
          <a:xfrm>
            <a:off x="8186928" y="4553712"/>
            <a:ext cx="3544824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6D2"/>
            </a:solidFill>
            <a:prstDash val="solid"/>
          </a:ln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0" name="Image 2" descr="map_ub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241792" y="4608576"/>
            <a:ext cx="3435096" cy="1389888"/>
          </a:xfrm>
          <a:prstGeom prst="rect">
            <a:avLst/>
          </a:prstGeom>
        </p:spPr>
      </p:pic>
      <p:sp>
        <p:nvSpPr>
          <p:cNvPr id="31" name="Text 26"/>
          <p:cNvSpPr/>
          <p:nvPr/>
        </p:nvSpPr>
        <p:spPr>
          <a:xfrm>
            <a:off x="8232648" y="5998464"/>
            <a:ext cx="3453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5A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Улаанбаатар хот — газрын нөхөн сэргээлтийн тэргүүлэх бүсүүд</a:t>
            </a:r>
            <a:endParaRPr lang="en-US" sz="850" dirty="0"/>
          </a:p>
        </p:txBody>
      </p:sp>
      <p:sp>
        <p:nvSpPr>
          <p:cNvPr id="32" name="Text 27"/>
          <p:cNvSpPr/>
          <p:nvPr/>
        </p:nvSpPr>
        <p:spPr>
          <a:xfrm>
            <a:off x="457200" y="6583680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Монголын ногоон, хүртээмжтэй хотууд төсөл (GICM)</a:t>
            </a:r>
            <a:endParaRPr lang="en-US" sz="850" dirty="0"/>
          </a:p>
        </p:txBody>
      </p:sp>
      <p:sp>
        <p:nvSpPr>
          <p:cNvPr id="33" name="Text 28"/>
          <p:cNvSpPr/>
          <p:nvPr/>
        </p:nvSpPr>
        <p:spPr>
          <a:xfrm>
            <a:off x="11000232" y="6583680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3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37744"/>
            <a:ext cx="11274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1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БҮРЭЛДЭХҮҮН ХЭСЭГ 1  ·  Бодлого, зохицуулалт, чадавх ба санхүүгийн механизм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75488"/>
            <a:ext cx="1127455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mn-MN" sz="26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И</a:t>
            </a:r>
            <a:r>
              <a:rPr lang="en-US" sz="2600" b="1" dirty="0" err="1">
                <a:solidFill>
                  <a:schemeClr val="bg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нституци</a:t>
            </a:r>
            <a:r>
              <a:rPr lang="mn-MN" sz="26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йн зохион байгуулалт, зохицууалт, уялдаа</a:t>
            </a:r>
            <a:endParaRPr lang="en-US" sz="2600" dirty="0">
              <a:solidFill>
                <a:schemeClr val="bg1"/>
              </a:solidFill>
            </a:endParaRPr>
          </a:p>
        </p:txBody>
      </p:sp>
      <p:sp>
        <p:nvSpPr>
          <p:cNvPr id="4" name="Shape 2"/>
          <p:cNvSpPr/>
          <p:nvPr/>
        </p:nvSpPr>
        <p:spPr>
          <a:xfrm>
            <a:off x="457200" y="1350312"/>
            <a:ext cx="11274552" cy="292608"/>
          </a:xfrm>
          <a:prstGeom prst="roundRect">
            <a:avLst>
              <a:gd name="adj" fmla="val 15625"/>
            </a:avLst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21792" y="1342739"/>
            <a:ext cx="110550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mn-MN" sz="115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Гарц </a:t>
            </a:r>
            <a:r>
              <a:rPr lang="en-US" sz="115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1.3 — Салбар дундын зохицуулалт, хяналт-шинжилгээ ба оролцоо</a:t>
            </a:r>
            <a:endParaRPr lang="en-US" sz="115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200" y="1746503"/>
            <a:ext cx="5500116" cy="1148761"/>
          </a:xfrm>
          <a:prstGeom prst="roundRect">
            <a:avLst>
              <a:gd name="adj" fmla="val 4211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66928" y="1868519"/>
            <a:ext cx="5280660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1.3.1  </a:t>
            </a:r>
            <a:r>
              <a:rPr lang="en-US" sz="1400" b="1" dirty="0">
                <a:solidFill>
                  <a:srgbClr val="1E4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Нэгдсэн хот </a:t>
            </a:r>
            <a:r>
              <a:rPr lang="en-US" sz="1400" b="1" dirty="0" err="1">
                <a:solidFill>
                  <a:srgbClr val="1E4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байгуулалтын</a:t>
            </a:r>
            <a:r>
              <a:rPr lang="en-US" sz="1400" b="1" dirty="0">
                <a:solidFill>
                  <a:srgbClr val="1E4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mn-MN" sz="1400" b="1" dirty="0">
                <a:solidFill>
                  <a:srgbClr val="1E4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институцийн зохион байгуулалтыг  сайжруулах</a:t>
            </a:r>
            <a:endParaRPr lang="en-US" sz="1400" dirty="0"/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100" dirty="0" err="1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Хот</a:t>
            </a:r>
            <a:r>
              <a:rPr lang="en-US" sz="1100" dirty="0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mn-MN" sz="1100" dirty="0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төлөвлөлтийн баримт бичгийн хэрэгжилтийг хангахад оролцогч талуудын оролцоо, /</a:t>
            </a:r>
            <a:r>
              <a:rPr lang="en-US" sz="1100" dirty="0" err="1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яам</a:t>
            </a:r>
            <a:r>
              <a:rPr lang="en-US" sz="1100" dirty="0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орон нутаг, ИНБ, </a:t>
            </a:r>
            <a:r>
              <a:rPr lang="en-US" sz="1100" dirty="0" err="1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хувийн</a:t>
            </a:r>
            <a:r>
              <a:rPr lang="en-US" sz="1100" dirty="0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хэвш</a:t>
            </a:r>
            <a:r>
              <a:rPr lang="mn-MN" sz="1100" dirty="0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ил/</a:t>
            </a:r>
            <a:r>
              <a:rPr lang="en-US" sz="1100" dirty="0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төлөөлөл</a:t>
            </a:r>
            <a:r>
              <a:rPr lang="en-US" sz="1100" dirty="0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 err="1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бү</a:t>
            </a:r>
            <a:r>
              <a:rPr lang="mn-MN" sz="1100" dirty="0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рийн оролцоог хангах, </a:t>
            </a:r>
            <a:r>
              <a:rPr lang="en-US" sz="1100" dirty="0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зохицуулалт, </a:t>
            </a:r>
            <a:r>
              <a:rPr lang="en-US" sz="1100" dirty="0" err="1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хяналты</a:t>
            </a:r>
            <a:r>
              <a:rPr lang="mn-MN" sz="1100" dirty="0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 механизмыг бүрдүүлэхэд дэмжлэг үзүүлнэ.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231636" y="1740503"/>
            <a:ext cx="5500116" cy="868680"/>
          </a:xfrm>
          <a:prstGeom prst="roundRect">
            <a:avLst>
              <a:gd name="adj" fmla="val 4211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341364" y="1879092"/>
            <a:ext cx="5280660" cy="740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2C5F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1.3.2  </a:t>
            </a:r>
            <a:r>
              <a:rPr lang="en-US" sz="1400" b="1" dirty="0">
                <a:solidFill>
                  <a:srgbClr val="1E44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Ногоон хотын иргэдийн зөвлөх хороо</a:t>
            </a:r>
            <a:endParaRPr lang="en-US" sz="1400" dirty="0"/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100" dirty="0">
                <a:solidFill>
                  <a:srgbClr val="2D3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Эмэгтэйчүүд, залуус, хөгжлийн бэрхшээлтэй иргэдийг төлөөлсөн зөвлөх хороо байгуулж, оролцоо, хяналтыг хангана.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12064" y="2967536"/>
            <a:ext cx="11274552" cy="292608"/>
          </a:xfrm>
          <a:prstGeom prst="roundRect">
            <a:avLst>
              <a:gd name="adj" fmla="val 15625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21792" y="2977374"/>
            <a:ext cx="110550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mn-MN" sz="115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Гарц </a:t>
            </a:r>
            <a:r>
              <a:rPr lang="en-US" sz="115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1.4 — Ногоон хотын шинэ ба шинэчилсэн бодлого, тэдгээрийн хэрэгжилт</a:t>
            </a:r>
            <a:endParaRPr lang="en-US" sz="115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57200" y="3340704"/>
            <a:ext cx="5500116" cy="576072"/>
          </a:xfrm>
          <a:prstGeom prst="roundRect">
            <a:avLst>
              <a:gd name="adj" fmla="val 4301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566928" y="3363302"/>
            <a:ext cx="528066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1.4.1  Байгаль орчны стратегийн үнэлгээ (БОСҮ)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Дарханаас эхлэн урт хугацааны хот байгуулалтын төлөвлөгөөнд БОСҮ хийх механизмыг боловсруулж институцчилнэ.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57200" y="4029361"/>
            <a:ext cx="5500116" cy="609791"/>
          </a:xfrm>
          <a:prstGeom prst="roundRect">
            <a:avLst>
              <a:gd name="adj" fmla="val 4301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Text 13"/>
          <p:cNvSpPr/>
          <p:nvPr/>
        </p:nvSpPr>
        <p:spPr>
          <a:xfrm>
            <a:off x="566928" y="4010214"/>
            <a:ext cx="528066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1.4.2  ХХЯ багатай барилгын технологи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Тогтвортой барилга, ХХЯ багатай материал нэвтрүүлэхэд татвар, зөвшөөрлийн урамшууллын механизм бий болгоно.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57200" y="4780596"/>
            <a:ext cx="5500116" cy="660083"/>
          </a:xfrm>
          <a:prstGeom prst="roundRect">
            <a:avLst>
              <a:gd name="adj" fmla="val 4301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566928" y="4876608"/>
            <a:ext cx="5280660" cy="500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1.4.3  Шинжлэх ухаанд суурилсан зорилтууд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ХХЯ бууруулах, БОЯБ хамгаалах шинжлэх ухаанд суурилсан тоон зорилтуудыг хот бүрт тогтоож институцчилнэ.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57200" y="5532120"/>
            <a:ext cx="5500116" cy="850392"/>
          </a:xfrm>
          <a:prstGeom prst="roundRect">
            <a:avLst>
              <a:gd name="adj" fmla="val 4301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566928" y="5596128"/>
            <a:ext cx="528066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1.4.4  Усны нөөцийн нэгдсэн менежмент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 оны УННМ-ийн шинэчлэлд тулгуурлан Хараа-Ерөө, Сэлэнгэ, Орхон-Чулуутын сав газрын зохицуулалтыг бэхжүүлнэ.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176772" y="3352091"/>
            <a:ext cx="5500116" cy="605220"/>
          </a:xfrm>
          <a:prstGeom prst="roundRect">
            <a:avLst>
              <a:gd name="adj" fmla="val 4301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6396228" y="3429000"/>
            <a:ext cx="5280660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1.4.5  Хүнсний тогтолцооны бодлого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Хүнсний аюулгүй байдал, нийлүүлэлт, стандартын бодлогын цоорхойг тогтоож, ялангуяа гэр хороололд анхаарна.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231636" y="4090224"/>
            <a:ext cx="5500116" cy="609792"/>
          </a:xfrm>
          <a:prstGeom prst="roundRect">
            <a:avLst>
              <a:gd name="adj" fmla="val 4301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3" name="Text 21"/>
          <p:cNvSpPr/>
          <p:nvPr/>
        </p:nvSpPr>
        <p:spPr>
          <a:xfrm>
            <a:off x="6341364" y="4163520"/>
            <a:ext cx="5280660" cy="536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1.4.6  Ногоон орон зайн хууль тогтоомж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Хот суурины ногоон орон зайг хамгаалах хууль, зохицуулалтын орчныг боловсруулж батлахад дэмжинэ.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231636" y="4809744"/>
            <a:ext cx="5500116" cy="630936"/>
          </a:xfrm>
          <a:prstGeom prst="roundRect">
            <a:avLst>
              <a:gd name="adj" fmla="val 4301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 sz="280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5" name="Text 23"/>
          <p:cNvSpPr/>
          <p:nvPr/>
        </p:nvSpPr>
        <p:spPr>
          <a:xfrm>
            <a:off x="6341364" y="4919472"/>
            <a:ext cx="52806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1.4.7  Сэргээгдэх эрчим хүчний хэрэглээ</a:t>
            </a:r>
            <a:endParaRPr lang="en-US" sz="10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8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Барилгад СЭХ нэвтрүүлэх боломж, саадыг судалж, feed-in tariff зэрэг урамшууллыг замын зурагт тусгана.</a:t>
            </a:r>
            <a:endParaRPr lang="en-US" sz="1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231636" y="5532120"/>
            <a:ext cx="5500116" cy="850392"/>
          </a:xfrm>
          <a:prstGeom prst="roundRect">
            <a:avLst>
              <a:gd name="adj" fmla="val 4301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E2EAD6"/>
            </a:solidFill>
            <a:prstDash val="solid"/>
          </a:ln>
        </p:spPr>
        <p:txBody>
          <a:bodyPr/>
          <a:lstStyle/>
          <a:p>
            <a:endParaRPr lang="en-US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7" name="Text 25"/>
          <p:cNvSpPr/>
          <p:nvPr/>
        </p:nvSpPr>
        <p:spPr>
          <a:xfrm>
            <a:off x="6341364" y="5596128"/>
            <a:ext cx="5280660" cy="7223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1.4.8  Тогтвортой авто замын хөдөлгөөн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lnSpc>
                <a:spcPct val="98000"/>
              </a:lnSpc>
              <a:spcAft>
                <a:spcPts val="200"/>
              </a:spcAft>
              <a:buNone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Дархан зэрэг хотод нийтийн тээвэр, ногоон ухаалаг тээврийн тогтвортой хөдөлгөөний төлөвлөгөө боловсруулахад дэмжинэ.</a:t>
            </a:r>
            <a:endParaRPr 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8" name="Text 26"/>
          <p:cNvSpPr/>
          <p:nvPr/>
        </p:nvSpPr>
        <p:spPr>
          <a:xfrm>
            <a:off x="457200" y="6583680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5A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Монголын ногоон, хүртээмжтэй хотууд төсөл (GICM)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11000232" y="6583680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5A6B5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3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NDP">
      <a:dk1>
        <a:srgbClr val="0468B1"/>
      </a:dk1>
      <a:lt1>
        <a:srgbClr val="FFFFFF"/>
      </a:lt1>
      <a:dk2>
        <a:srgbClr val="44546A"/>
      </a:dk2>
      <a:lt2>
        <a:srgbClr val="E7E6E6"/>
      </a:lt2>
      <a:accent1>
        <a:srgbClr val="0468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UNDP">
      <a:dk1>
        <a:srgbClr val="0468B1"/>
      </a:dk1>
      <a:lt1>
        <a:srgbClr val="FFFFFF"/>
      </a:lt1>
      <a:dk2>
        <a:srgbClr val="44546A"/>
      </a:dk2>
      <a:lt2>
        <a:srgbClr val="E7E6E6"/>
      </a:lt2>
      <a:accent1>
        <a:srgbClr val="0468B1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D290342FD88D4993AC8552C92031C4" ma:contentTypeVersion="19" ma:contentTypeDescription="Create a new document." ma:contentTypeScope="" ma:versionID="eb090ed0f6d8c1df71a6d8a3c2e6a5ba">
  <xsd:schema xmlns:xsd="http://www.w3.org/2001/XMLSchema" xmlns:xs="http://www.w3.org/2001/XMLSchema" xmlns:p="http://schemas.microsoft.com/office/2006/metadata/properties" xmlns:ns2="9f869c0a-67e2-46b2-aae9-6919a2fbace6" xmlns:ns3="2e68a831-22cc-4c4c-836c-ba5fdd06ea79" targetNamespace="http://schemas.microsoft.com/office/2006/metadata/properties" ma:root="true" ma:fieldsID="14d8a0941465a890ba925284aa76db2a" ns2:_="" ns3:_="">
    <xsd:import namespace="9f869c0a-67e2-46b2-aae9-6919a2fbace6"/>
    <xsd:import namespace="2e68a831-22cc-4c4c-836c-ba5fdd06ea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869c0a-67e2-46b2-aae9-6919a2fba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8ebb0a5-c57d-4c3a-bec7-8a38252dd05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68a831-22cc-4c4c-836c-ba5fdd06ea7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16b8624-c78b-43b1-a5c9-e14bfd10acd7}" ma:internalName="TaxCatchAll" ma:showField="CatchAllData" ma:web="2e68a831-22cc-4c4c-836c-ba5fdd06ea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68a831-22cc-4c4c-836c-ba5fdd06ea79" xsi:nil="true"/>
    <lcf76f155ced4ddcb4097134ff3c332f xmlns="9f869c0a-67e2-46b2-aae9-6919a2fbace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C973821-B421-4F6E-BDB3-DAD28093886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965903C-A486-4D30-9BDA-786BCD9BDC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869c0a-67e2-46b2-aae9-6919a2fbace6"/>
    <ds:schemaRef ds:uri="2e68a831-22cc-4c4c-836c-ba5fdd06ea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156F520-051A-4EE2-A266-11A655338FA6}">
  <ds:schemaRefs>
    <ds:schemaRef ds:uri="http://www.w3.org/XML/1998/namespace"/>
    <ds:schemaRef ds:uri="9f869c0a-67e2-46b2-aae9-6919a2fbace6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dcmitype/"/>
    <ds:schemaRef ds:uri="2e68a831-22cc-4c4c-836c-ba5fdd06ea79"/>
    <ds:schemaRef ds:uri="http://purl.org/dc/terms/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2443</Words>
  <Application>Microsoft Office PowerPoint</Application>
  <PresentationFormat>Widescreen</PresentationFormat>
  <Paragraphs>302</Paragraphs>
  <Slides>14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Arial</vt:lpstr>
      <vt:lpstr>Calibri</vt:lpstr>
      <vt:lpstr>Cambria</vt:lpstr>
      <vt:lpstr>Tw Cen MT</vt:lpstr>
      <vt:lpstr>Office Theme</vt:lpstr>
      <vt:lpstr>Custom Design</vt:lpstr>
      <vt:lpstr>PowerPoint Presentation</vt:lpstr>
      <vt:lpstr>PowerPoint Presentation</vt:lpstr>
      <vt:lpstr>PowerPoint Presentation</vt:lpstr>
      <vt:lpstr>ХОТУУД УУР АМЬСГАЛЫН ӨӨРЧЛӨЛТ, НИЙГЭМ, ЭДИЙН ЗАСГИЙН ОЛОН ТАЛТ, СОРИЛТУУДТАЙ ТУЛГАРЧ БАЙНА</vt:lpstr>
      <vt:lpstr>Төслийн ерөнхий мэдээлэл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Ногоон дэд бүтцийг хотын гол системийн шийдэл болгон төлөвлөх нь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Byambakhuu Ishgaldan</dc:creator>
  <cp:lastModifiedBy>Chuluuntsetseg Ulambayar</cp:lastModifiedBy>
  <cp:revision>15</cp:revision>
  <cp:lastPrinted>2026-05-07T06:38:54Z</cp:lastPrinted>
  <dcterms:created xsi:type="dcterms:W3CDTF">2026-02-04T03:37:06Z</dcterms:created>
  <dcterms:modified xsi:type="dcterms:W3CDTF">2026-08-13T06:00:41Z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0x01010009D290342FD88D4993AC8552C92031C4</vt:lpwstr>
  </property>
  <property fmtid="{D5CDD505-2E9C-101B-9397-08002B2CF9AE}" pid="3" name="MediaServiceImageTags">
    <vt:lpwstr/>
  </property>
</Properties>
</file>