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5" r:id="rId3"/>
    <p:sldId id="257" r:id="rId4"/>
    <p:sldId id="266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DC62"/>
    <a:srgbClr val="AAD2CD"/>
    <a:srgbClr val="BABCBD"/>
    <a:srgbClr val="88BE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8"/>
    <p:restoredTop sz="94610"/>
  </p:normalViewPr>
  <p:slideViewPr>
    <p:cSldViewPr snapToGrid="0" snapToObjects="1">
      <p:cViewPr varScale="1">
        <p:scale>
          <a:sx n="68" d="100"/>
          <a:sy n="68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Share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88BD1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1D41-BD45-852E-7E6892ABF590}"/>
              </c:ext>
            </c:extLst>
          </c:dPt>
          <c:dPt>
            <c:idx val="1"/>
            <c:bubble3D val="0"/>
            <c:spPr>
              <a:solidFill>
                <a:srgbClr val="103E49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1D41-BD45-852E-7E6892ABF590}"/>
              </c:ext>
            </c:extLst>
          </c:dPt>
          <c:dPt>
            <c:idx val="2"/>
            <c:bubble3D val="0"/>
            <c:spPr>
              <a:solidFill>
                <a:srgbClr val="AAD2CD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1D41-BD45-852E-7E6892ABF590}"/>
              </c:ext>
            </c:extLst>
          </c:dPt>
          <c:dLbls>
            <c:dLbl>
              <c:idx val="0"/>
              <c:layout>
                <c:manualLayout>
                  <c:x val="0.14062497116449893"/>
                  <c:y val="0.14093747803631823"/>
                </c:manualLayout>
              </c:layout>
              <c:numFmt formatCode="0&quot;%&quot;" sourceLinked="0"/>
              <c:spPr/>
              <c:txPr>
                <a:bodyPr wrap="none" anchor="t" anchorCtr="0"/>
                <a:lstStyle/>
                <a:p>
                  <a:pPr>
                    <a:defRPr sz="1600" b="1" i="0" u="none" strike="noStrike">
                      <a:solidFill>
                        <a:schemeClr val="tx1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1D41-BD45-852E-7E6892ABF590}"/>
                </c:ext>
              </c:extLst>
            </c:dLbl>
            <c:dLbl>
              <c:idx val="1"/>
              <c:layout>
                <c:manualLayout>
                  <c:x val="-0.16927079862393404"/>
                  <c:y val="-0.12812498003301659"/>
                </c:manualLayout>
              </c:layout>
              <c:numFmt formatCode="0&quot;%&quot;" sourceLinked="0"/>
              <c:spPr/>
              <c:txPr>
                <a:bodyPr wrap="none" anchor="t" anchorCtr="0"/>
                <a:lstStyle/>
                <a:p>
                  <a:pPr>
                    <a:defRPr sz="1600" b="1" i="0" u="none" strike="noStrike">
                      <a:solidFill>
                        <a:schemeClr val="tx1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1D41-BD45-852E-7E6892ABF590}"/>
                </c:ext>
              </c:extLst>
            </c:dLbl>
            <c:dLbl>
              <c:idx val="2"/>
              <c:layout>
                <c:manualLayout>
                  <c:x val="0"/>
                  <c:y val="-0.13239581270078379"/>
                </c:manualLayout>
              </c:layout>
              <c:numFmt formatCode="0&quot;%&quot;" sourceLinked="0"/>
              <c:spPr/>
              <c:txPr>
                <a:bodyPr wrap="none" anchor="t" anchorCtr="0"/>
                <a:lstStyle/>
                <a:p>
                  <a:pPr>
                    <a:defRPr sz="1600" b="1" i="0" u="none" strike="noStrike">
                      <a:solidFill>
                        <a:schemeClr val="tx1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1D41-BD45-852E-7E6892ABF590}"/>
                </c:ext>
              </c:extLst>
            </c:dLbl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 wrap="none" anchor="t" anchorCtr="0"/>
              <a:lstStyle/>
              <a:p>
                <a:pPr>
                  <a:defRPr sz="1600" b="1" i="0" u="none" strike="noStrike">
                    <a:solidFill>
                      <a:schemeClr val="bg1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Agriculture</c:v>
                </c:pt>
                <c:pt idx="1">
                  <c:v>Energy</c:v>
                </c:pt>
                <c:pt idx="2">
                  <c:v>IPPU &amp; Waste (approx.)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42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D41-BD45-852E-7E6892ABF5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400">
              <a:solidFill>
                <a:srgbClr val="3A4048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1305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559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C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634344" y="3522682"/>
            <a:ext cx="10972800" cy="10972800"/>
          </a:xfrm>
          <a:prstGeom prst="ellipse">
            <a:avLst/>
          </a:prstGeom>
          <a:solidFill>
            <a:srgbClr val="103E49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Shape 1"/>
          <p:cNvSpPr/>
          <p:nvPr/>
        </p:nvSpPr>
        <p:spPr>
          <a:xfrm>
            <a:off x="5845628" y="4772297"/>
            <a:ext cx="10058400" cy="10058400"/>
          </a:xfrm>
          <a:prstGeom prst="ellipse">
            <a:avLst/>
          </a:prstGeom>
          <a:solidFill>
            <a:srgbClr val="AAD2C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87452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3D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MONGOLIA'S MRV SYSTEM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77240" y="2331720"/>
            <a:ext cx="106070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Needs and Gaps Assessment</a:t>
            </a:r>
            <a:endParaRPr lang="en-US" sz="42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&amp; Suggested Improvements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822960" y="4251960"/>
            <a:ext cx="9875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>
              <a:buNone/>
            </a:pPr>
            <a:r>
              <a:rPr lang="en-US" sz="1600" i="1" dirty="0">
                <a:solidFill>
                  <a:schemeClr val="bg1"/>
                </a:solidFill>
                <a:effectLst/>
                <a:latin typeface="Helvetica" pitchFamily="2" charset="0"/>
              </a:rPr>
              <a:t>As part of the NDC-Partnership project, “Support the establish a MRV infrastructure</a:t>
            </a:r>
          </a:p>
          <a:p>
            <a:pPr marL="0" marR="0">
              <a:buNone/>
            </a:pPr>
            <a:r>
              <a:rPr lang="en-US" sz="1600" i="1" dirty="0">
                <a:solidFill>
                  <a:schemeClr val="bg1"/>
                </a:solidFill>
                <a:effectLst/>
                <a:latin typeface="Helvetica" pitchFamily="2" charset="0"/>
              </a:rPr>
              <a:t>in Mongolia for NDCs implementation and robust national coordination mechanism</a:t>
            </a:r>
          </a:p>
          <a:p>
            <a:pPr marL="0" marR="0">
              <a:buNone/>
            </a:pPr>
            <a:r>
              <a:rPr lang="en-US" sz="1600" i="1" dirty="0">
                <a:solidFill>
                  <a:schemeClr val="bg1"/>
                </a:solidFill>
                <a:effectLst/>
                <a:latin typeface="Helvetica" pitchFamily="2" charset="0"/>
              </a:rPr>
              <a:t>and action plan 2025-2030 for sustainable transformation”</a:t>
            </a:r>
          </a:p>
          <a:p>
            <a:pPr marL="0" marR="0">
              <a:buNone/>
            </a:pPr>
            <a:endParaRPr lang="en-US" sz="1600" i="1" dirty="0">
              <a:solidFill>
                <a:schemeClr val="bg1"/>
              </a:solidFill>
              <a:latin typeface="Helvetica" pitchFamily="2" charset="0"/>
            </a:endParaRPr>
          </a:p>
          <a:p>
            <a:pPr marL="0" marR="0">
              <a:buNone/>
            </a:pPr>
            <a:r>
              <a:rPr lang="en-US" sz="1600" i="1" dirty="0">
                <a:solidFill>
                  <a:schemeClr val="bg1"/>
                </a:solidFill>
                <a:effectLst/>
                <a:latin typeface="Helvetica" pitchFamily="2" charset="0"/>
              </a:rPr>
              <a:t>Prepared by Erika Barnett, project manager, GHGMI</a:t>
            </a:r>
          </a:p>
        </p:txBody>
      </p:sp>
      <p:sp>
        <p:nvSpPr>
          <p:cNvPr id="8" name="Text 6"/>
          <p:cNvSpPr/>
          <p:nvPr/>
        </p:nvSpPr>
        <p:spPr>
          <a:xfrm>
            <a:off x="822960" y="6080760"/>
            <a:ext cx="9875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AAD2C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Greenhouse Gas Management Institute (GHGMI)</a:t>
            </a:r>
            <a:endParaRPr lang="en-US" sz="1600" b="1" dirty="0">
              <a:solidFill>
                <a:srgbClr val="AAD2CD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ABFD6F7-534C-7FC6-8FA2-5DE1A3DBBA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1" y="163830"/>
            <a:ext cx="9326698" cy="1299145"/>
          </a:xfrm>
          <a:prstGeom prst="rect">
            <a:avLst/>
          </a:prstGeom>
        </p:spPr>
      </p:pic>
      <p:sp>
        <p:nvSpPr>
          <p:cNvPr id="4" name="Shape 2"/>
          <p:cNvSpPr/>
          <p:nvPr/>
        </p:nvSpPr>
        <p:spPr>
          <a:xfrm>
            <a:off x="8961120" y="-2606040"/>
            <a:ext cx="4206240" cy="4206240"/>
          </a:xfrm>
          <a:prstGeom prst="ellipse">
            <a:avLst/>
          </a:prstGeom>
          <a:solidFill>
            <a:srgbClr val="88BD18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2C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75621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Priority Recommendations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FDC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Cross-cutting actions we recommend to strengthen Mongolia's MRV foundation.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02920" cy="502920"/>
          </a:xfrm>
          <a:prstGeom prst="ellipse">
            <a:avLst/>
          </a:prstGeom>
          <a:solidFill>
            <a:srgbClr val="C3DB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2C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234440" y="1755648"/>
            <a:ext cx="4617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Establish a National Coordination Mechanism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1234440" y="2112264"/>
            <a:ext cx="4617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BFDC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Formalize inter-agency roles, data flows, and reporting responsibilities across ministries.  </a:t>
            </a:r>
            <a:r>
              <a:rPr lang="en-US" sz="1400" i="1" dirty="0">
                <a:solidFill>
                  <a:srgbClr val="FF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legally established — National Committee on Climate Change (Art. 7.1.1) &amp; National Coordinating Body (Art. 11).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217920" y="1783080"/>
            <a:ext cx="502920" cy="502920"/>
          </a:xfrm>
          <a:prstGeom prst="ellipse">
            <a:avLst/>
          </a:prstGeom>
          <a:solidFill>
            <a:srgbClr val="C3DB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217920" y="17830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2C34"/>
                </a:solidFill>
                <a:latin typeface="Cambria" pitchFamily="34" charset="0"/>
              </a:rPr>
              <a:t>4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903720" y="1755648"/>
            <a:ext cx="4617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Build a Centralized MRV Data Platform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6903720" y="2112264"/>
            <a:ext cx="4617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BFDC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 fragmentation with unified data collection, archival, and validation protocols.  </a:t>
            </a:r>
            <a:r>
              <a:rPr lang="en-US" sz="1400" i="1" dirty="0">
                <a:solidFill>
                  <a:srgbClr val="FF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Addressed by the national climate change platform (Art. 26) and climate change database / carbon registry (Art. 28).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3319272"/>
            <a:ext cx="502920" cy="502920"/>
          </a:xfrm>
          <a:prstGeom prst="ellipse">
            <a:avLst/>
          </a:prstGeom>
          <a:solidFill>
            <a:srgbClr val="C3DB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48640" y="331927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B2C34"/>
                </a:solidFill>
                <a:latin typeface="Cambria" pitchFamily="34" charset="0"/>
              </a:rPr>
              <a:t>2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234440" y="3291840"/>
            <a:ext cx="4617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Deliver Targeted Capacity Building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1234440" y="3648456"/>
            <a:ext cx="4617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BFDC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Sustained technical training across sectors, especially QA/QC and Tier 2/3 methodologies.  </a:t>
            </a:r>
            <a:r>
              <a:rPr lang="en-US" sz="1400" i="1" dirty="0">
                <a:solidFill>
                  <a:srgbClr val="FF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Law affirms the need (Art. 18.10) but capacity building remains project-delivered, not a legal mandate.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217920" y="3319272"/>
            <a:ext cx="502920" cy="502920"/>
          </a:xfrm>
          <a:prstGeom prst="ellipse">
            <a:avLst/>
          </a:prstGeom>
          <a:solidFill>
            <a:srgbClr val="C3DB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17920" y="331927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B2C34"/>
                </a:solidFill>
                <a:latin typeface="Cambria" pitchFamily="34" charset="0"/>
              </a:rPr>
              <a:t>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903720" y="3291840"/>
            <a:ext cx="4617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Formalize Data Provision Regulations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903720" y="3648456"/>
            <a:ext cx="4617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BFDC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a legal mandate for data submission, feeding into the CBIT2 project (2024–2027).  </a:t>
            </a:r>
            <a:r>
              <a:rPr lang="en-US" sz="1400" i="1" dirty="0">
                <a:solidFill>
                  <a:srgbClr val="FF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legally mandated — Arts. 8.4.2, 13.6 &amp; 28.2 require state, local &amp; sector bodies to submit GHG data.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48640" y="4855464"/>
            <a:ext cx="502920" cy="502920"/>
          </a:xfrm>
          <a:prstGeom prst="ellipse">
            <a:avLst/>
          </a:prstGeom>
          <a:solidFill>
            <a:srgbClr val="C3DB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548640" y="485546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B2C34"/>
                </a:solidFill>
                <a:latin typeface="Cambria" pitchFamily="34" charset="0"/>
              </a:rPr>
              <a:t>3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234440" y="4828032"/>
            <a:ext cx="4617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Strengthen Climate Finance Strategy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1234440" y="5184648"/>
            <a:ext cx="4617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BFDC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 a resource mobilization strategy and systematic budget tagging for climate spend.  </a:t>
            </a:r>
            <a:r>
              <a:rPr lang="en-US" sz="1400" i="1" dirty="0">
                <a:solidFill>
                  <a:srgbClr val="FF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Addressed by the Law's green finance framework — sources &amp; instruments (Art. 20), criteria (Art. 21), transparency (Art. 22).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6217920" y="4855464"/>
            <a:ext cx="502920" cy="502920"/>
          </a:xfrm>
          <a:prstGeom prst="ellipse">
            <a:avLst/>
          </a:prstGeom>
          <a:solidFill>
            <a:srgbClr val="C3DB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217920" y="485546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2C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6903720" y="4828032"/>
            <a:ext cx="4617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Improve Transparency in NDC/BTR Reporting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6903720" y="5184648"/>
            <a:ext cx="4617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BFDC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Populate tracking tables, disclose methodologies, and align with ETF requirements ahead of BTR2.  </a:t>
            </a:r>
            <a:r>
              <a:rPr lang="en-US" sz="1400" i="1" dirty="0">
                <a:solidFill>
                  <a:srgbClr val="FF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Reinforced by mandatory NDC transparency reporting (Art. 19.2) and annual monitoring, evaluation &amp; QA review (Art. 27).</a:t>
            </a:r>
            <a:endParaRPr lang="en-US" sz="1400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2F21693-6334-CD36-8E1E-61588D1954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0486" y="6203987"/>
            <a:ext cx="3788228" cy="52767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2C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656114" y="5131526"/>
            <a:ext cx="10972800" cy="10972800"/>
          </a:xfrm>
          <a:prstGeom prst="ellipse">
            <a:avLst/>
          </a:prstGeom>
          <a:solidFill>
            <a:srgbClr val="103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961120" y="-2926080"/>
            <a:ext cx="4206240" cy="4206240"/>
          </a:xfrm>
          <a:prstGeom prst="ellipse">
            <a:avLst/>
          </a:prstGeom>
          <a:solidFill>
            <a:srgbClr val="88BD1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155448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Next Steps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822960" y="233172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BFDC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findings inform the project's institutional arrangement guidance, stakeholder training, and MRV system action plan — all deliverables due by 31 December 2026.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22960" y="379476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C3DB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822960" y="61264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FA6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Greenhouse Gas Management Institute  |  ghginstitute.org</a:t>
            </a:r>
            <a:endParaRPr lang="en-US" sz="1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A13071-A298-4067-0221-148074749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0486" y="6203987"/>
            <a:ext cx="3788228" cy="52767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3E252F-8741-1908-6F87-A66AD6FCD718}"/>
              </a:ext>
            </a:extLst>
          </p:cNvPr>
          <p:cNvSpPr txBox="1"/>
          <p:nvPr/>
        </p:nvSpPr>
        <p:spPr>
          <a:xfrm>
            <a:off x="1252739" y="2505670"/>
            <a:ext cx="96865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The Needs and Gaps Assessment Report and Suggested Improvements for Mongolia’s MRV System </a:t>
            </a:r>
            <a:r>
              <a:rPr lang="en-US" dirty="0"/>
              <a:t>was developed prior to the ratification of the national Climate Change Law. </a:t>
            </a:r>
            <a:r>
              <a:rPr lang="en-US" i="1" dirty="0">
                <a:solidFill>
                  <a:srgbClr val="FF0000"/>
                </a:solidFill>
              </a:rPr>
              <a:t>In red italic text throughout this presentation, </a:t>
            </a:r>
            <a:r>
              <a:rPr lang="en-US" dirty="0"/>
              <a:t>we have indicated where the Law now addresses previously identified gaps.</a:t>
            </a: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D47EB6F9-38DF-3AE8-93A2-7EBFE2B68017}"/>
              </a:ext>
            </a:extLst>
          </p:cNvPr>
          <p:cNvSpPr/>
          <p:nvPr/>
        </p:nvSpPr>
        <p:spPr>
          <a:xfrm>
            <a:off x="548640" y="41148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Quick Note</a:t>
            </a: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C60E1E-4793-C263-76EC-04A27B387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0486" y="6203987"/>
            <a:ext cx="3788228" cy="527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24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Purpose briefing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580477"/>
            <a:ext cx="566928" cy="566928"/>
          </a:xfrm>
          <a:prstGeom prst="ellipse">
            <a:avLst/>
          </a:prstGeom>
          <a:solidFill>
            <a:srgbClr val="AAD2C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1580477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325880" y="1630551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title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520316" y="1728369"/>
            <a:ext cx="769517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8000"/>
              </a:lnSpc>
            </a:pPr>
            <a:r>
              <a:rPr lang="en-US" sz="14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Establishing a MRV infrastructure in Mongolia for NDCs implementation and robust national coordination mechanism and action plan 2025-2030 for sustainable transformation. 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2421725"/>
            <a:ext cx="566928" cy="566928"/>
          </a:xfrm>
          <a:prstGeom prst="ellipse">
            <a:avLst/>
          </a:prstGeom>
          <a:solidFill>
            <a:srgbClr val="C4DC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48640" y="2421725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325882" y="3301345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duration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546566" y="3412302"/>
            <a:ext cx="769517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September 2025 – December 2026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3254010"/>
            <a:ext cx="566928" cy="566928"/>
          </a:xfrm>
          <a:prstGeom prst="ellipse">
            <a:avLst/>
          </a:prstGeom>
          <a:solidFill>
            <a:srgbClr val="103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48640" y="325401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325880" y="4142593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</a:t>
            </a:r>
            <a:br>
              <a:rPr lang="en-US" sz="1400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</a:br>
            <a:r>
              <a:rPr lang="en-US" sz="1400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objectives &amp; goals 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577303" y="4162592"/>
            <a:ext cx="7695175" cy="21754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8000"/>
              </a:lnSpc>
            </a:pPr>
            <a:r>
              <a:rPr lang="en-US" sz="14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MRV system stakeholder questionnaire, interviews, and response analysis </a:t>
            </a:r>
          </a:p>
          <a:p>
            <a:pPr>
              <a:lnSpc>
                <a:spcPct val="108000"/>
              </a:lnSpc>
            </a:pPr>
            <a:r>
              <a:rPr lang="en-US" sz="14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Spreadsheet that benchmarks Mongolia’s current MRV capacity and current MRV system elements against the UNFCCC reporting requirements </a:t>
            </a:r>
          </a:p>
          <a:p>
            <a:pPr>
              <a:lnSpc>
                <a:spcPct val="108000"/>
              </a:lnSpc>
            </a:pPr>
            <a:r>
              <a:rPr lang="en-US" sz="14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Needs/gaps assessment report for Mongolia’s MRV system </a:t>
            </a:r>
          </a:p>
          <a:p>
            <a:pPr>
              <a:lnSpc>
                <a:spcPct val="108000"/>
              </a:lnSpc>
            </a:pPr>
            <a:r>
              <a:rPr lang="en-US" sz="14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Needs/gaps assessment report stakeholder validation meeting </a:t>
            </a:r>
          </a:p>
          <a:p>
            <a:pPr>
              <a:lnSpc>
                <a:spcPct val="108000"/>
              </a:lnSpc>
            </a:pPr>
            <a:r>
              <a:rPr lang="en-US" sz="14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Institutional arrangement guidance </a:t>
            </a:r>
          </a:p>
          <a:p>
            <a:pPr>
              <a:lnSpc>
                <a:spcPct val="108000"/>
              </a:lnSpc>
            </a:pPr>
            <a:r>
              <a:rPr lang="en-US" sz="1400" dirty="0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Stakeholder week-long MRV training </a:t>
            </a:r>
          </a:p>
          <a:p>
            <a:pPr>
              <a:lnSpc>
                <a:spcPct val="108000"/>
              </a:lnSpc>
            </a:pPr>
            <a:r>
              <a:rPr lang="en-US" sz="1400" dirty="0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Two stakeholder meetings for MRV system action planning </a:t>
            </a:r>
          </a:p>
          <a:p>
            <a:pPr>
              <a:lnSpc>
                <a:spcPct val="108000"/>
              </a:lnSpc>
            </a:pPr>
            <a:r>
              <a:rPr lang="en-US" sz="1400" dirty="0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MRV system action plan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541842E-CF24-5DCB-F1DA-281499578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0486" y="6203987"/>
            <a:ext cx="3788228" cy="527674"/>
          </a:xfrm>
          <a:prstGeom prst="rect">
            <a:avLst/>
          </a:prstGeom>
        </p:spPr>
      </p:pic>
      <p:sp>
        <p:nvSpPr>
          <p:cNvPr id="25" name="Shape 14">
            <a:extLst>
              <a:ext uri="{FF2B5EF4-FFF2-40B4-BE49-F238E27FC236}">
                <a16:creationId xmlns:a16="http://schemas.microsoft.com/office/drawing/2014/main" id="{5820964D-0410-467A-A70E-D8085956A460}"/>
              </a:ext>
            </a:extLst>
          </p:cNvPr>
          <p:cNvSpPr/>
          <p:nvPr/>
        </p:nvSpPr>
        <p:spPr>
          <a:xfrm>
            <a:off x="548640" y="4122147"/>
            <a:ext cx="566928" cy="566928"/>
          </a:xfrm>
          <a:prstGeom prst="ellipse">
            <a:avLst/>
          </a:prstGeom>
          <a:solidFill>
            <a:srgbClr val="88BE1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15">
            <a:extLst>
              <a:ext uri="{FF2B5EF4-FFF2-40B4-BE49-F238E27FC236}">
                <a16:creationId xmlns:a16="http://schemas.microsoft.com/office/drawing/2014/main" id="{9B55F433-82E6-4598-9C50-079A01A0702F}"/>
              </a:ext>
            </a:extLst>
          </p:cNvPr>
          <p:cNvSpPr/>
          <p:nvPr/>
        </p:nvSpPr>
        <p:spPr>
          <a:xfrm>
            <a:off x="548640" y="4122147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28" name="Text 4">
            <a:extLst>
              <a:ext uri="{FF2B5EF4-FFF2-40B4-BE49-F238E27FC236}">
                <a16:creationId xmlns:a16="http://schemas.microsoft.com/office/drawing/2014/main" id="{4891318F-C4DE-429C-ABE0-533F1813EC04}"/>
              </a:ext>
            </a:extLst>
          </p:cNvPr>
          <p:cNvSpPr/>
          <p:nvPr/>
        </p:nvSpPr>
        <p:spPr>
          <a:xfrm>
            <a:off x="1325879" y="2464271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implementation</a:t>
            </a:r>
            <a:endParaRPr lang="en-US" sz="1400" dirty="0"/>
          </a:p>
        </p:txBody>
      </p:sp>
      <p:sp>
        <p:nvSpPr>
          <p:cNvPr id="29" name="Text 5">
            <a:extLst>
              <a:ext uri="{FF2B5EF4-FFF2-40B4-BE49-F238E27FC236}">
                <a16:creationId xmlns:a16="http://schemas.microsoft.com/office/drawing/2014/main" id="{8980A5FE-DDBD-4492-8EA3-B40E83907051}"/>
              </a:ext>
            </a:extLst>
          </p:cNvPr>
          <p:cNvSpPr/>
          <p:nvPr/>
        </p:nvSpPr>
        <p:spPr>
          <a:xfrm>
            <a:off x="3520311" y="2571054"/>
            <a:ext cx="769517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8000"/>
              </a:lnSpc>
            </a:pPr>
            <a:r>
              <a:rPr lang="en-US" sz="14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financier: NDC Partnership (NDCP)</a:t>
            </a:r>
          </a:p>
          <a:p>
            <a:pPr>
              <a:lnSpc>
                <a:spcPct val="108000"/>
              </a:lnSpc>
            </a:pPr>
            <a:r>
              <a:rPr lang="en-US" sz="14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implementer: Greenhouse gas Management Institute (GHGMI) 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Purpose, Methodology &amp; Progress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097100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report establishes a baseline understanding of Mongolia's current MRV system, informing the roadmap for capacity building and system strengthening through the project.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566928" cy="566928"/>
          </a:xfrm>
          <a:prstGeom prst="ellipse">
            <a:avLst/>
          </a:prstGeom>
          <a:solidFill>
            <a:srgbClr val="AAD2C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196596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325880" y="2016034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Document Review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991393" y="2131781"/>
            <a:ext cx="769517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CBIT, UNDP, Gold Standard, and UNFCCC reports synthesized for relevance to Mongolia's MRV system.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2807208"/>
            <a:ext cx="566928" cy="566928"/>
          </a:xfrm>
          <a:prstGeom prst="ellipse">
            <a:avLst/>
          </a:prstGeom>
          <a:solidFill>
            <a:srgbClr val="C4DC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48640" y="280720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325880" y="2862072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Stakeholder Questionnaire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698965" y="2981994"/>
            <a:ext cx="769517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Distributed to 127 stakeholders across government and industry; 31 responses received (24%).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3648456"/>
            <a:ext cx="566928" cy="566928"/>
          </a:xfrm>
          <a:prstGeom prst="ellipse">
            <a:avLst/>
          </a:prstGeom>
          <a:solidFill>
            <a:srgbClr val="103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48640" y="364845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325880" y="370332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Stakeholder Interviews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415937" y="3830900"/>
            <a:ext cx="769517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interviews conducted across 12 ministries and 4 government agencies.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48640" y="4489704"/>
            <a:ext cx="566928" cy="566928"/>
          </a:xfrm>
          <a:prstGeom prst="ellipse">
            <a:avLst/>
          </a:prstGeom>
          <a:solidFill>
            <a:srgbClr val="88BE1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48640" y="448970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1325880" y="4544568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Benchmarking Exercise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3415937" y="4670841"/>
            <a:ext cx="769517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Mongolia's BTR1 benchmarked against UNFCCC reporting requirements via structured spreadsheet.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48640" y="5330952"/>
            <a:ext cx="566928" cy="566928"/>
          </a:xfrm>
          <a:prstGeom prst="ellipse">
            <a:avLst/>
          </a:prstGeom>
          <a:solidFill>
            <a:srgbClr val="BABCB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548640" y="5330952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1325880" y="5385816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Validation Workshop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3227831" y="5510782"/>
            <a:ext cx="769517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Findings validated with stakeholders at the International Consultants Meeting, March 2026.</a:t>
            </a:r>
            <a:endParaRPr lang="en-US" sz="1400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541842E-CF24-5DCB-F1DA-281499578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0486" y="6203987"/>
            <a:ext cx="3788228" cy="527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413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Overview: Mongolia's MRV System Today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79705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MRV system rests on three pillars. Mongolia has structures for each, but significant gaps remain.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8519164" y="338328"/>
            <a:ext cx="3246120" cy="1737360"/>
          </a:xfrm>
          <a:prstGeom prst="roundRect">
            <a:avLst>
              <a:gd name="adj" fmla="val 4211"/>
            </a:avLst>
          </a:prstGeom>
          <a:solidFill>
            <a:srgbClr val="E4ED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756908" y="557784"/>
            <a:ext cx="457200" cy="457200"/>
          </a:xfrm>
          <a:prstGeom prst="ellipse">
            <a:avLst/>
          </a:prstGeom>
          <a:solidFill>
            <a:srgbClr val="103E49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8756908" y="54254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387844" y="557784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MEASUREMENT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8775196" y="1143000"/>
            <a:ext cx="2743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collected via the CCRCC from ministries, research bodies, and development partners.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519164" y="2267712"/>
            <a:ext cx="3246120" cy="1737360"/>
          </a:xfrm>
          <a:prstGeom prst="roundRect">
            <a:avLst>
              <a:gd name="adj" fmla="val 4211"/>
            </a:avLst>
          </a:prstGeom>
          <a:solidFill>
            <a:srgbClr val="E4ED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8747764" y="2487168"/>
            <a:ext cx="457200" cy="457200"/>
          </a:xfrm>
          <a:prstGeom prst="ellipse">
            <a:avLst/>
          </a:prstGeom>
          <a:solidFill>
            <a:srgbClr val="88BD1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756908" y="24871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387844" y="2487168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REPORTING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775196" y="3072384"/>
            <a:ext cx="2743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Communications, BTRs, and NDCs submitted to the UNFCCC.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8519164" y="4160520"/>
            <a:ext cx="3246120" cy="1737360"/>
          </a:xfrm>
          <a:prstGeom prst="roundRect">
            <a:avLst>
              <a:gd name="adj" fmla="val 4211"/>
            </a:avLst>
          </a:prstGeom>
          <a:solidFill>
            <a:srgbClr val="E4ED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756908" y="4379976"/>
            <a:ext cx="457200" cy="457200"/>
          </a:xfrm>
          <a:prstGeom prst="ellipse">
            <a:avLst/>
          </a:prstGeom>
          <a:solidFill>
            <a:srgbClr val="AAD2C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775196" y="436604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387844" y="4379976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VERIFICATION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8775196" y="4965192"/>
            <a:ext cx="2743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assurance largely informal; no standardized validation protocol in place.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155194" y="486918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2022 National GHG Emissions by Sector</a:t>
            </a:r>
            <a:endParaRPr lang="en-US" sz="1400" dirty="0"/>
          </a:p>
        </p:txBody>
      </p:sp>
      <p:graphicFrame>
        <p:nvGraphicFramePr>
          <p:cNvPr id="20" name="Chart 0"/>
          <p:cNvGraphicFramePr/>
          <p:nvPr>
            <p:extLst>
              <p:ext uri="{D42A27DB-BD31-4B8C-83A1-F6EECF244321}">
                <p14:modId xmlns:p14="http://schemas.microsoft.com/office/powerpoint/2010/main" val="2491706712"/>
              </p:ext>
            </p:extLst>
          </p:nvPr>
        </p:nvGraphicFramePr>
        <p:xfrm>
          <a:off x="215323" y="1830156"/>
          <a:ext cx="4876801" cy="2973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ext 18"/>
          <p:cNvSpPr/>
          <p:nvPr/>
        </p:nvSpPr>
        <p:spPr>
          <a:xfrm>
            <a:off x="5101268" y="1572768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88BD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329%</a:t>
            </a:r>
            <a:endParaRPr lang="en-US" sz="3200" dirty="0"/>
          </a:p>
        </p:txBody>
      </p:sp>
      <p:sp>
        <p:nvSpPr>
          <p:cNvPr id="22" name="Text 19"/>
          <p:cNvSpPr/>
          <p:nvPr/>
        </p:nvSpPr>
        <p:spPr>
          <a:xfrm>
            <a:off x="5101268" y="2304288"/>
            <a:ext cx="2194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400" dirty="0">
                <a:solidFill>
                  <a:srgbClr val="5B6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 in national</a:t>
            </a:r>
            <a:endParaRPr lang="en-US" sz="140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1400" dirty="0">
                <a:solidFill>
                  <a:srgbClr val="5B6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emissions since 1990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5218180" y="3447288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88BD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982%</a:t>
            </a:r>
            <a:endParaRPr lang="en-US" sz="3200" dirty="0"/>
          </a:p>
        </p:txBody>
      </p:sp>
      <p:sp>
        <p:nvSpPr>
          <p:cNvPr id="24" name="Text 21"/>
          <p:cNvSpPr/>
          <p:nvPr/>
        </p:nvSpPr>
        <p:spPr>
          <a:xfrm>
            <a:off x="5218180" y="4178808"/>
            <a:ext cx="2194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400" dirty="0">
                <a:solidFill>
                  <a:srgbClr val="5B6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 in waste sector</a:t>
            </a:r>
            <a:endParaRPr lang="en-US" sz="140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1400" dirty="0">
                <a:solidFill>
                  <a:srgbClr val="5B6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emissions since 1990</a:t>
            </a:r>
            <a:endParaRPr lang="en-US" sz="1400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8BB51D4-D325-1B7A-57B6-C39B651306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0486" y="6203987"/>
            <a:ext cx="3788228" cy="52767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Cross-Cutting Needs &amp; Gaps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Foundational gaps affect every sector of the MRV system, from data provision to institutional coordination.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5440680" cy="384048"/>
          </a:xfrm>
          <a:prstGeom prst="roundRect">
            <a:avLst>
              <a:gd name="adj" fmla="val 14286"/>
            </a:avLst>
          </a:prstGeom>
          <a:solidFill>
            <a:srgbClr val="103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1463040"/>
            <a:ext cx="5440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NEED / GAP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172200" y="1463040"/>
            <a:ext cx="5440680" cy="384048"/>
          </a:xfrm>
          <a:prstGeom prst="roundRect">
            <a:avLst>
              <a:gd name="adj" fmla="val 14286"/>
            </a:avLst>
          </a:prstGeom>
          <a:solidFill>
            <a:srgbClr val="88BD1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172200" y="1463040"/>
            <a:ext cx="5440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SUGGESTED IMPROVEMENT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1920240"/>
            <a:ext cx="5440680" cy="969264"/>
          </a:xfrm>
          <a:prstGeom prst="roundRect">
            <a:avLst>
              <a:gd name="adj" fmla="val 4717"/>
            </a:avLst>
          </a:prstGeom>
          <a:solidFill>
            <a:srgbClr val="E9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13232" y="1975104"/>
            <a:ext cx="5111496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1D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formal mandate requiring data provision for the national GHG inventory — risk of incomplete or delayed data.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172200" y="1920240"/>
            <a:ext cx="5440680" cy="969264"/>
          </a:xfrm>
          <a:prstGeom prst="roundRect">
            <a:avLst>
              <a:gd name="adj" fmla="val 4717"/>
            </a:avLst>
          </a:prstGeom>
          <a:solidFill>
            <a:srgbClr val="EFF4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336792" y="1975104"/>
            <a:ext cx="5111496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354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 Data Provision Regulations under the CBIT2 project (2024–2027).  </a:t>
            </a:r>
            <a:r>
              <a:rPr lang="en-US" sz="1500" i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legally mandated — Climate Change Law Arts. 8.4.2, 13.6 &amp; 28.2 require state, local, and sector bodies to submit GHG data.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548640" y="3017520"/>
            <a:ext cx="5440680" cy="969264"/>
          </a:xfrm>
          <a:prstGeom prst="roundRect">
            <a:avLst>
              <a:gd name="adj" fmla="val 4717"/>
            </a:avLst>
          </a:prstGeom>
          <a:solidFill>
            <a:srgbClr val="E9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713232" y="3072384"/>
            <a:ext cx="5111496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1D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coordination mechanism between government agencies; high staff turnover erodes institutional knowledge.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6172200" y="3017520"/>
            <a:ext cx="5440680" cy="969264"/>
          </a:xfrm>
          <a:prstGeom prst="roundRect">
            <a:avLst>
              <a:gd name="adj" fmla="val 4717"/>
            </a:avLst>
          </a:prstGeom>
          <a:solidFill>
            <a:srgbClr val="EFF4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336792" y="3072384"/>
            <a:ext cx="5111496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354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 a National Coordination Mechanism (Project Output 5).  </a:t>
            </a:r>
            <a:r>
              <a:rPr lang="en-US" sz="1500" i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established in law — National Committee on Climate Change (Art. 7.1.1) and National Coordinating Body (Art. 11).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48640" y="4114800"/>
            <a:ext cx="5440680" cy="969264"/>
          </a:xfrm>
          <a:prstGeom prst="roundRect">
            <a:avLst>
              <a:gd name="adj" fmla="val 4717"/>
            </a:avLst>
          </a:prstGeom>
          <a:solidFill>
            <a:srgbClr val="E9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13232" y="4169664"/>
            <a:ext cx="5111496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1D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centralized system for MRV data archival; no established QA/QC process or validation protocol.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172200" y="4114800"/>
            <a:ext cx="5440680" cy="969264"/>
          </a:xfrm>
          <a:prstGeom prst="roundRect">
            <a:avLst>
              <a:gd name="adj" fmla="val 4717"/>
            </a:avLst>
          </a:prstGeom>
          <a:solidFill>
            <a:srgbClr val="EFF4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336792" y="4169664"/>
            <a:ext cx="5111496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354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 centralized MRV platform and develop a validation protocol.  </a:t>
            </a:r>
            <a:r>
              <a:rPr lang="en-US" sz="1500" i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Addressed by the national climate change platform (Art. 26) and GHG inventory QA methodology (Arts. 13.5 &amp; 28).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548640" y="5212080"/>
            <a:ext cx="5440680" cy="969264"/>
          </a:xfrm>
          <a:prstGeom prst="roundRect">
            <a:avLst>
              <a:gd name="adj" fmla="val 4717"/>
            </a:avLst>
          </a:prstGeom>
          <a:solidFill>
            <a:srgbClr val="E9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713232" y="5266944"/>
            <a:ext cx="5111496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1D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human, technical, and financial capacity for MRV work across sectors.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6172200" y="5212080"/>
            <a:ext cx="5440680" cy="969264"/>
          </a:xfrm>
          <a:prstGeom prst="roundRect">
            <a:avLst>
              <a:gd name="adj" fmla="val 4717"/>
            </a:avLst>
          </a:prstGeom>
          <a:solidFill>
            <a:srgbClr val="EFF4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336792" y="5266944"/>
            <a:ext cx="5111496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354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 sustained capacity building and training (Project Output 3).  </a:t>
            </a:r>
            <a:r>
              <a:rPr lang="en-US" sz="1500" i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Law affirms the need (Art. 18.10) but does not mandate a program — project-led capacity building still required.</a:t>
            </a:r>
            <a:endParaRPr lang="en-US" sz="150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C5C3815-13B6-E565-6D7D-A4FFC2492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0486" y="6203987"/>
            <a:ext cx="3788228" cy="52767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GHG Inventory: Sector-Level Gaps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B6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sectors use 2006 IPCC Guideline methodologies. Most rely on Tier 1 defaults, with data and methodology gaps constraining accuracy.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1993392" cy="3566160"/>
          </a:xfrm>
          <a:prstGeom prst="roundRect">
            <a:avLst>
              <a:gd name="adj" fmla="val 3670"/>
            </a:avLst>
          </a:prstGeom>
          <a:solidFill>
            <a:srgbClr val="E4ED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1993392" cy="502920"/>
          </a:xfrm>
          <a:prstGeom prst="roundRect">
            <a:avLst>
              <a:gd name="adj" fmla="val 14545"/>
            </a:avLst>
          </a:prstGeom>
          <a:solidFill>
            <a:srgbClr val="103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548640" y="2103120"/>
            <a:ext cx="1993392" cy="228600"/>
          </a:xfrm>
          <a:prstGeom prst="rect">
            <a:avLst/>
          </a:prstGeom>
          <a:solidFill>
            <a:srgbClr val="103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1828800"/>
            <a:ext cx="19933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Energy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694944" y="2514600"/>
            <a:ext cx="1700784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2 CS EFs reflecting domestic coal. Primarily Tier 1: no country-specific emission factors reflecting domestic use of liquid and gas fuels or Mongolia's combustion conditions.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2706624" y="1828800"/>
            <a:ext cx="1993392" cy="3566160"/>
          </a:xfrm>
          <a:prstGeom prst="roundRect">
            <a:avLst>
              <a:gd name="adj" fmla="val 3670"/>
            </a:avLst>
          </a:prstGeom>
          <a:solidFill>
            <a:srgbClr val="E4ED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706624" y="1828800"/>
            <a:ext cx="1993392" cy="502920"/>
          </a:xfrm>
          <a:prstGeom prst="roundRect">
            <a:avLst>
              <a:gd name="adj" fmla="val 14545"/>
            </a:avLst>
          </a:prstGeom>
          <a:solidFill>
            <a:srgbClr val="C3DB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706624" y="2103120"/>
            <a:ext cx="1993392" cy="228600"/>
          </a:xfrm>
          <a:prstGeom prst="rect">
            <a:avLst/>
          </a:prstGeom>
          <a:solidFill>
            <a:srgbClr val="C3DB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2706624" y="1828800"/>
            <a:ext cx="19933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IPPU</a:t>
            </a: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2852928" y="2514600"/>
            <a:ext cx="1700784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plant-level activity data; 415 subcategories reported as "not estimated."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4864608" y="1828800"/>
            <a:ext cx="1993392" cy="3566160"/>
          </a:xfrm>
          <a:prstGeom prst="roundRect">
            <a:avLst>
              <a:gd name="adj" fmla="val 3670"/>
            </a:avLst>
          </a:prstGeom>
          <a:solidFill>
            <a:srgbClr val="E4EDED"/>
          </a:solidFill>
          <a:ln/>
        </p:spPr>
        <p:txBody>
          <a:bodyPr/>
          <a:lstStyle/>
          <a:p>
            <a:endParaRPr lang="en-US" sz="1500"/>
          </a:p>
        </p:txBody>
      </p:sp>
      <p:sp>
        <p:nvSpPr>
          <p:cNvPr id="15" name="Shape 13"/>
          <p:cNvSpPr/>
          <p:nvPr/>
        </p:nvSpPr>
        <p:spPr>
          <a:xfrm>
            <a:off x="4864608" y="1828800"/>
            <a:ext cx="1993392" cy="502920"/>
          </a:xfrm>
          <a:prstGeom prst="roundRect">
            <a:avLst>
              <a:gd name="adj" fmla="val 14545"/>
            </a:avLst>
          </a:prstGeom>
          <a:solidFill>
            <a:srgbClr val="88BD1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864608" y="2103120"/>
            <a:ext cx="1993392" cy="228600"/>
          </a:xfrm>
          <a:prstGeom prst="rect">
            <a:avLst/>
          </a:prstGeom>
          <a:solidFill>
            <a:srgbClr val="88BD1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864608" y="1828800"/>
            <a:ext cx="19933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Agriculture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5010912" y="2514600"/>
            <a:ext cx="1700784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2 for cattle enteric fermentation; other livestock and manure management still use Tier 1 defaults.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7022592" y="1828800"/>
            <a:ext cx="1993392" cy="3566160"/>
          </a:xfrm>
          <a:prstGeom prst="roundRect">
            <a:avLst>
              <a:gd name="adj" fmla="val 3670"/>
            </a:avLst>
          </a:prstGeom>
          <a:solidFill>
            <a:srgbClr val="E4ED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022592" y="1828800"/>
            <a:ext cx="1993392" cy="502920"/>
          </a:xfrm>
          <a:prstGeom prst="roundRect">
            <a:avLst>
              <a:gd name="adj" fmla="val 14545"/>
            </a:avLst>
          </a:prstGeom>
          <a:solidFill>
            <a:srgbClr val="AAD2C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7022592" y="2103120"/>
            <a:ext cx="1993392" cy="228600"/>
          </a:xfrm>
          <a:prstGeom prst="rect">
            <a:avLst/>
          </a:prstGeom>
          <a:solidFill>
            <a:srgbClr val="AAD2C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7022592" y="1828800"/>
            <a:ext cx="19933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Waste</a:t>
            </a: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7168896" y="2514600"/>
            <a:ext cx="1700784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Disposal site management and wastewater treatment types poorly documented nationwide.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9180576" y="1828800"/>
            <a:ext cx="1993392" cy="3566160"/>
          </a:xfrm>
          <a:prstGeom prst="roundRect">
            <a:avLst>
              <a:gd name="adj" fmla="val 3670"/>
            </a:avLst>
          </a:prstGeom>
          <a:solidFill>
            <a:srgbClr val="E4ED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9180576" y="1828800"/>
            <a:ext cx="1993392" cy="502920"/>
          </a:xfrm>
          <a:prstGeom prst="roundRect">
            <a:avLst>
              <a:gd name="adj" fmla="val 14545"/>
            </a:avLst>
          </a:prstGeom>
          <a:solidFill>
            <a:srgbClr val="B9BCB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9180576" y="2103120"/>
            <a:ext cx="1993392" cy="228600"/>
          </a:xfrm>
          <a:prstGeom prst="rect">
            <a:avLst/>
          </a:prstGeom>
          <a:solidFill>
            <a:srgbClr val="B9BCB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9180576" y="1828800"/>
            <a:ext cx="19933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LULUCF</a:t>
            </a: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9326880" y="2514600"/>
            <a:ext cx="1700784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70%+ of land lacks country-specific soil carbon data; 408 subcategories not estimated in BTR1.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548640" y="557784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B66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detail — including calculation methods and 40+ specific improvement actions — is provided in Section III of the assessment report.</a:t>
            </a:r>
            <a:endParaRPr lang="en-US" sz="1100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2F57D379-7A9D-4410-96FB-F54CE059A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0486" y="6203987"/>
            <a:ext cx="3788228" cy="52767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Mitigation &amp; Adaptation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234440"/>
            <a:ext cx="5394960" cy="457200"/>
          </a:xfrm>
          <a:prstGeom prst="roundRect">
            <a:avLst>
              <a:gd name="adj" fmla="val 12000"/>
            </a:avLst>
          </a:prstGeom>
          <a:solidFill>
            <a:srgbClr val="103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1234440"/>
            <a:ext cx="5394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MITIGATION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263640" y="1234440"/>
            <a:ext cx="5394960" cy="457200"/>
          </a:xfrm>
          <a:prstGeom prst="roundRect">
            <a:avLst>
              <a:gd name="adj" fmla="val 12000"/>
            </a:avLst>
          </a:prstGeom>
          <a:solidFill>
            <a:srgbClr val="88BD1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263640" y="1234440"/>
            <a:ext cx="5394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ADAPTATION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0080" y="1975104"/>
            <a:ext cx="100584" cy="100584"/>
          </a:xfrm>
          <a:prstGeom prst="ellipse">
            <a:avLst/>
          </a:prstGeom>
          <a:solidFill>
            <a:srgbClr val="103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96112" y="1847088"/>
            <a:ext cx="50474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"with additional measures" / "without measures" scenarios reported, and no sensitivity analysis included.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40080" y="2770632"/>
            <a:ext cx="100584" cy="100584"/>
          </a:xfrm>
          <a:prstGeom prst="ellipse">
            <a:avLst/>
          </a:prstGeom>
          <a:solidFill>
            <a:srgbClr val="103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96112" y="2642616"/>
            <a:ext cx="50474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GDP and demographic assumptions (LEAP model) are misplaced under NDC tracking rather than the mitigation chapter.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40080" y="3566160"/>
            <a:ext cx="100584" cy="100584"/>
          </a:xfrm>
          <a:prstGeom prst="ellipse">
            <a:avLst/>
          </a:prstGeom>
          <a:solidFill>
            <a:srgbClr val="103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96112" y="3438144"/>
            <a:ext cx="50474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 projections are not presented in graphical format.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355080" y="1975104"/>
            <a:ext cx="100584" cy="100584"/>
          </a:xfrm>
          <a:prstGeom prst="ellipse">
            <a:avLst/>
          </a:prstGeom>
          <a:solidFill>
            <a:srgbClr val="88BD1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611112" y="1847088"/>
            <a:ext cx="50474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NDC 2.0 stocktake found Mongolia "not fully on track" to meet 2030 adaptation targets.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6355080" y="2770632"/>
            <a:ext cx="100584" cy="100584"/>
          </a:xfrm>
          <a:prstGeom prst="ellipse">
            <a:avLst/>
          </a:prstGeom>
          <a:solidFill>
            <a:srgbClr val="88BD1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611112" y="2642616"/>
            <a:ext cx="50474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$5.2B financing need identified — only 34% available from domestic sources.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355080" y="3566160"/>
            <a:ext cx="100584" cy="100584"/>
          </a:xfrm>
          <a:prstGeom prst="ellipse">
            <a:avLst/>
          </a:prstGeom>
          <a:solidFill>
            <a:srgbClr val="88BD1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611112" y="3438144"/>
            <a:ext cx="50474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technical capacity and no formal QC protocols, especially at provincial/local levels.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48640" y="4361688"/>
            <a:ext cx="11109960" cy="1234440"/>
          </a:xfrm>
          <a:prstGeom prst="roundRect">
            <a:avLst>
              <a:gd name="adj" fmla="val 5926"/>
            </a:avLst>
          </a:prstGeom>
          <a:solidFill>
            <a:srgbClr val="EFF4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777240" y="4325113"/>
            <a:ext cx="106527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354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Suggested improvements: standardize scenario framework and QA/QC protocols for projections; establish the National Coordination Mechanism and prioritize hydrology/early-warning monitoring investment for adaptation.  </a:t>
            </a:r>
            <a:r>
              <a:rPr lang="en-US" sz="1600" i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2026 Climate Change Law now mandates standardized national GHG projections and QA methodology (Arts. 13.4–13.5) and legally establishes the National Coordination Mechanism (Arts. 7.1.1 &amp; 11); hydrology/early-warning investment remains outside the Law's scope.</a:t>
            </a:r>
            <a:endParaRPr lang="en-US" sz="16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FFE6EC2-C802-0BD2-5942-4FB7850B71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0486" y="6203987"/>
            <a:ext cx="3788228" cy="52767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Policies, Climate Finance, &amp; NDC Tracking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8640" y="1417320"/>
            <a:ext cx="3538728" cy="4114800"/>
          </a:xfrm>
          <a:prstGeom prst="roundRect">
            <a:avLst>
              <a:gd name="adj" fmla="val 2067"/>
            </a:avLst>
          </a:prstGeom>
          <a:solidFill>
            <a:srgbClr val="E4EDED"/>
          </a:solidFill>
          <a:ln/>
        </p:spPr>
        <p:txBody>
          <a:bodyPr/>
          <a:lstStyle/>
          <a:p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3538728" cy="594360"/>
          </a:xfrm>
          <a:prstGeom prst="roundRect">
            <a:avLst>
              <a:gd name="adj" fmla="val 12308"/>
            </a:avLst>
          </a:prstGeom>
          <a:solidFill>
            <a:srgbClr val="103E49"/>
          </a:solidFill>
          <a:ln/>
        </p:spPr>
        <p:txBody>
          <a:bodyPr/>
          <a:lstStyle/>
          <a:p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48640" y="1709928"/>
            <a:ext cx="3538728" cy="301752"/>
          </a:xfrm>
          <a:prstGeom prst="rect">
            <a:avLst/>
          </a:prstGeom>
          <a:solidFill>
            <a:srgbClr val="103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48640" y="1417320"/>
            <a:ext cx="353872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Policies &amp; Measures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777240" y="2340864"/>
            <a:ext cx="91440" cy="91440"/>
          </a:xfrm>
          <a:prstGeom prst="ellipse">
            <a:avLst/>
          </a:prstGeom>
          <a:solidFill>
            <a:srgbClr val="103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87552" y="2212848"/>
            <a:ext cx="289864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2 of 41 measures underlying the NDC are detailed in current reporting.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777240" y="3758184"/>
            <a:ext cx="91440" cy="91440"/>
          </a:xfrm>
          <a:prstGeom prst="ellipse">
            <a:avLst/>
          </a:prstGeom>
          <a:solidFill>
            <a:srgbClr val="103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87552" y="3630168"/>
            <a:ext cx="289864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estimates provided for expected/achieved GHG reductions per measure.</a:t>
            </a: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4334256" y="1417320"/>
            <a:ext cx="3538728" cy="4114800"/>
          </a:xfrm>
          <a:prstGeom prst="roundRect">
            <a:avLst>
              <a:gd name="adj" fmla="val 2067"/>
            </a:avLst>
          </a:prstGeom>
          <a:solidFill>
            <a:srgbClr val="E4ED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334256" y="1417320"/>
            <a:ext cx="3538728" cy="594360"/>
          </a:xfrm>
          <a:prstGeom prst="roundRect">
            <a:avLst>
              <a:gd name="adj" fmla="val 12308"/>
            </a:avLst>
          </a:prstGeom>
          <a:solidFill>
            <a:srgbClr val="C3DB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334256" y="1709928"/>
            <a:ext cx="3538728" cy="301752"/>
          </a:xfrm>
          <a:prstGeom prst="rect">
            <a:avLst/>
          </a:prstGeom>
          <a:solidFill>
            <a:srgbClr val="C3DB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334256" y="1417320"/>
            <a:ext cx="353872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03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Climate Finance</a:t>
            </a:r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4562856" y="2340864"/>
            <a:ext cx="91440" cy="91440"/>
          </a:xfrm>
          <a:prstGeom prst="ellipse">
            <a:avLst/>
          </a:prstGeom>
          <a:solidFill>
            <a:srgbClr val="C3DB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773168" y="2212848"/>
            <a:ext cx="289864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302M mobilized (2021–22) against an estimated USD 11.5B need through 2030.</a:t>
            </a:r>
            <a:endParaRPr lang="en-US" dirty="0"/>
          </a:p>
        </p:txBody>
      </p:sp>
      <p:sp>
        <p:nvSpPr>
          <p:cNvPr id="17" name="Shape 15"/>
          <p:cNvSpPr/>
          <p:nvPr/>
        </p:nvSpPr>
        <p:spPr>
          <a:xfrm>
            <a:off x="4562856" y="3758184"/>
            <a:ext cx="91440" cy="91440"/>
          </a:xfrm>
          <a:prstGeom prst="ellipse">
            <a:avLst/>
          </a:prstGeom>
          <a:solidFill>
            <a:srgbClr val="C3DB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773168" y="3630168"/>
            <a:ext cx="289864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unified investment strategy or systematic budget tagging.</a:t>
            </a:r>
            <a:endParaRPr lang="en-US" dirty="0"/>
          </a:p>
        </p:txBody>
      </p:sp>
      <p:sp>
        <p:nvSpPr>
          <p:cNvPr id="19" name="Shape 17"/>
          <p:cNvSpPr/>
          <p:nvPr/>
        </p:nvSpPr>
        <p:spPr>
          <a:xfrm>
            <a:off x="8119872" y="1417320"/>
            <a:ext cx="3538728" cy="4114800"/>
          </a:xfrm>
          <a:prstGeom prst="roundRect">
            <a:avLst>
              <a:gd name="adj" fmla="val 2067"/>
            </a:avLst>
          </a:prstGeom>
          <a:solidFill>
            <a:srgbClr val="E4ED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8119872" y="1417320"/>
            <a:ext cx="3538728" cy="594360"/>
          </a:xfrm>
          <a:prstGeom prst="roundRect">
            <a:avLst>
              <a:gd name="adj" fmla="val 12308"/>
            </a:avLst>
          </a:prstGeom>
          <a:solidFill>
            <a:srgbClr val="88BD1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8119872" y="1709928"/>
            <a:ext cx="3538728" cy="301752"/>
          </a:xfrm>
          <a:prstGeom prst="rect">
            <a:avLst/>
          </a:prstGeom>
          <a:solidFill>
            <a:srgbClr val="88BD1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8119872" y="1417320"/>
            <a:ext cx="353872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NDC Tracking</a:t>
            </a:r>
            <a:endParaRPr lang="en-US" dirty="0"/>
          </a:p>
        </p:txBody>
      </p:sp>
      <p:sp>
        <p:nvSpPr>
          <p:cNvPr id="23" name="Shape 21"/>
          <p:cNvSpPr/>
          <p:nvPr/>
        </p:nvSpPr>
        <p:spPr>
          <a:xfrm>
            <a:off x="8348472" y="2340864"/>
            <a:ext cx="91440" cy="91440"/>
          </a:xfrm>
          <a:prstGeom prst="ellipse">
            <a:avLst/>
          </a:prstGeom>
          <a:solidFill>
            <a:srgbClr val="88BD1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8558784" y="2212848"/>
            <a:ext cx="289864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institutional arrangements documented for ITMO tracking.</a:t>
            </a:r>
            <a:endParaRPr lang="en-US" dirty="0"/>
          </a:p>
        </p:txBody>
      </p:sp>
      <p:sp>
        <p:nvSpPr>
          <p:cNvPr id="25" name="Shape 23"/>
          <p:cNvSpPr/>
          <p:nvPr/>
        </p:nvSpPr>
        <p:spPr>
          <a:xfrm>
            <a:off x="8348472" y="3758184"/>
            <a:ext cx="91440" cy="91440"/>
          </a:xfrm>
          <a:prstGeom prst="ellipse">
            <a:avLst/>
          </a:prstGeom>
          <a:solidFill>
            <a:srgbClr val="88BD1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8558784" y="3630168"/>
            <a:ext cx="289864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3A4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NDC tracking tables largely unpopulated; baseline construction not transparent.</a:t>
            </a:r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F345AE3-6EF6-F3B3-6B53-AD8CF13A37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0486" y="6203987"/>
            <a:ext cx="3788228" cy="52767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1400</Words>
  <Application>Microsoft Office PowerPoint</Application>
  <PresentationFormat>Widescreen</PresentationFormat>
  <Paragraphs>146</Paragraphs>
  <Slides>11</Slides>
  <Notes>10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</vt:lpstr>
      <vt:lpstr>Helvetica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dashkhuu Duya</cp:lastModifiedBy>
  <cp:revision>33</cp:revision>
  <dcterms:created xsi:type="dcterms:W3CDTF">2026-08-12T16:57:07Z</dcterms:created>
  <dcterms:modified xsi:type="dcterms:W3CDTF">2026-08-13T11:06:46Z</dcterms:modified>
</cp:coreProperties>
</file>